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73" r:id="rId4"/>
    <p:sldId id="276" r:id="rId5"/>
    <p:sldId id="270" r:id="rId6"/>
    <p:sldId id="271" r:id="rId7"/>
    <p:sldId id="27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C94"/>
    <a:srgbClr val="FF66FF"/>
    <a:srgbClr val="8E41C7"/>
    <a:srgbClr val="D1B2E8"/>
    <a:srgbClr val="A568D2"/>
    <a:srgbClr val="C39BE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C04C7-490A-4096-B70D-A15B0F853B3A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5C2BA-242B-4A3B-9FF3-C83DA32499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1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/>
              <a:t>Zaznamy</a:t>
            </a:r>
            <a:r>
              <a:rPr lang="sk-SK" dirty="0"/>
              <a:t> - Veľká Británia </a:t>
            </a:r>
            <a:endParaRPr lang="sk-SK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2A80-0145-429A-B592-4BAA6E3B47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2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7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4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9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4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4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2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5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3A6E-08EB-4134-9070-D8C879EE148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E5C2-58C5-4C31-88F4-24717E28C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lobocan.iarc.fr/Pages/fact_sheets_population.aspx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hyperlink" Target="http://www.cancerresearchuk.org/how-much-we-spend-on-re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94"/>
          <a:stretch/>
        </p:blipFill>
        <p:spPr>
          <a:xfrm>
            <a:off x="0" y="2148778"/>
            <a:ext cx="3243025" cy="1913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545"/>
          <a:stretch/>
        </p:blipFill>
        <p:spPr>
          <a:xfrm>
            <a:off x="3072568" y="1367025"/>
            <a:ext cx="6322337" cy="411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5272"/>
            <a:ext cx="12192000" cy="781753"/>
          </a:xfrm>
        </p:spPr>
        <p:txBody>
          <a:bodyPr>
            <a:noAutofit/>
          </a:bodyPr>
          <a:lstStyle/>
          <a:p>
            <a:r>
              <a:rPr lang="sk-SK" sz="4000" b="1" dirty="0"/>
              <a:t>Platforma pre rakovinu pankreasu</a:t>
            </a:r>
            <a:br>
              <a:rPr lang="sk-SK" sz="4000" b="1" dirty="0"/>
            </a:br>
            <a:r>
              <a:rPr lang="sk-SK" sz="4000" b="1" dirty="0"/>
              <a:t>Slovensko a svet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1332"/>
            <a:ext cx="9144000" cy="1376668"/>
          </a:xfrm>
        </p:spPr>
        <p:txBody>
          <a:bodyPr/>
          <a:lstStyle/>
          <a:p>
            <a:r>
              <a:rPr lang="sk-SK" dirty="0"/>
              <a:t>Patrícia Kramárová</a:t>
            </a:r>
          </a:p>
          <a:p>
            <a:r>
              <a:rPr lang="sk-SK" dirty="0"/>
              <a:t>14.11.2018, Tlačová konferencia </a:t>
            </a:r>
          </a:p>
          <a:p>
            <a:r>
              <a:rPr lang="sk-SK" dirty="0"/>
              <a:t>15.11.2018, Svetový deň rakoviny pankreasu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85506-BF8F-4790-98AF-85089DDDA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1"/>
          <a:stretch/>
        </p:blipFill>
        <p:spPr>
          <a:xfrm>
            <a:off x="9244505" y="1981561"/>
            <a:ext cx="2947495" cy="251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1FA71-5101-48D5-8C40-5890A4FD2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74" y="4510769"/>
            <a:ext cx="1420852" cy="12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950593" y="2272576"/>
            <a:ext cx="1277333" cy="62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600" b="1" dirty="0">
                <a:solidFill>
                  <a:srgbClr val="7030A0"/>
                </a:solidFill>
              </a:rPr>
              <a:t>~ 5%</a:t>
            </a:r>
            <a:r>
              <a:rPr lang="sk-SK" sz="3600" dirty="0">
                <a:solidFill>
                  <a:srgbClr val="7030A0"/>
                </a:solidFill>
              </a:rPr>
              <a:t> 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46353"/>
            <a:ext cx="100657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http://www.pcrf.org.uk/?gclid=Cj0KCQiAlpDQBRDmARIsAAW6-DO2w9XHAXFBe39LFbv5Wy37QNwhRdAqHQS4OqCBFs7G_bF06LUEno0aAuEqEALw_wcB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54474" y="2178772"/>
            <a:ext cx="9931399" cy="62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300" b="1" dirty="0"/>
              <a:t>5 ročné prežívanie </a:t>
            </a:r>
            <a:r>
              <a:rPr lang="sk-SK" sz="3300" dirty="0"/>
              <a:t>po diagnóze </a:t>
            </a:r>
            <a:r>
              <a:rPr lang="sk-SK" sz="3300" b="1" dirty="0">
                <a:solidFill>
                  <a:srgbClr val="7030A0"/>
                </a:solidFill>
              </a:rPr>
              <a:t>„rakovina pankreasu</a:t>
            </a:r>
            <a:r>
              <a:rPr lang="sk-SK" sz="2400" b="1" dirty="0">
                <a:solidFill>
                  <a:srgbClr val="7030A0"/>
                </a:solidFill>
              </a:rPr>
              <a:t>“ </a:t>
            </a:r>
            <a:r>
              <a:rPr lang="sk-SK" sz="2400" b="1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0"/>
            <a:ext cx="1425248" cy="878443"/>
          </a:xfrm>
          <a:prstGeom prst="rect">
            <a:avLst/>
          </a:prstGeom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881652" y="88137"/>
            <a:ext cx="8229600" cy="66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dirty="0">
                <a:latin typeface="+mn-lt"/>
              </a:rPr>
              <a:t>Epidemiológia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0E753D-53C1-422D-B60D-A605EA27D726}"/>
              </a:ext>
            </a:extLst>
          </p:cNvPr>
          <p:cNvSpPr/>
          <p:nvPr/>
        </p:nvSpPr>
        <p:spPr>
          <a:xfrm>
            <a:off x="354474" y="3430708"/>
            <a:ext cx="11426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300" b="1" dirty="0">
                <a:latin typeface="+mj-lt"/>
                <a:ea typeface="+mj-ea"/>
                <a:cs typeface="+mj-cs"/>
              </a:rPr>
              <a:t>Celosvetovo </a:t>
            </a:r>
            <a:r>
              <a:rPr lang="sk-SK" sz="3300" b="1" dirty="0">
                <a:solidFill>
                  <a:srgbClr val="672C94"/>
                </a:solidFill>
                <a:ea typeface="+mj-ea"/>
                <a:cs typeface="+mj-cs"/>
              </a:rPr>
              <a:t>7. mieste v MORTALITE </a:t>
            </a:r>
            <a:r>
              <a:rPr lang="sk-SK" sz="3300" b="1" dirty="0">
                <a:latin typeface="+mj-lt"/>
                <a:ea typeface="+mj-ea"/>
                <a:cs typeface="+mj-cs"/>
              </a:rPr>
              <a:t>na onkologické ochorenia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878B10-5A45-49C4-BC13-77DF632A80AD}"/>
              </a:ext>
            </a:extLst>
          </p:cNvPr>
          <p:cNvSpPr/>
          <p:nvPr/>
        </p:nvSpPr>
        <p:spPr>
          <a:xfrm>
            <a:off x="0" y="6360952"/>
            <a:ext cx="5309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Ferlay et all, 2012</a:t>
            </a:r>
            <a:r>
              <a:rPr lang="sk-SK" sz="12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sk-SK" sz="11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https://onlinelibrary.wiley.com/doi/epdf/10.1002/ijc.29210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149EE0-2DF1-4035-8401-DDF21CA24A1B}"/>
              </a:ext>
            </a:extLst>
          </p:cNvPr>
          <p:cNvSpPr/>
          <p:nvPr/>
        </p:nvSpPr>
        <p:spPr>
          <a:xfrm>
            <a:off x="0" y="6144772"/>
            <a:ext cx="6715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Hidalgo et all, 2015</a:t>
            </a:r>
            <a:r>
              <a:rPr lang="sk-SK" sz="14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sk-SK" sz="12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https://www.ncbi.nlm.nih.gov/pubmed/25547205/</a:t>
            </a:r>
          </a:p>
        </p:txBody>
      </p:sp>
    </p:spTree>
    <p:extLst>
      <p:ext uri="{BB962C8B-B14F-4D97-AF65-F5344CB8AC3E}">
        <p14:creationId xmlns:p14="http://schemas.microsoft.com/office/powerpoint/2010/main" val="40039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49" y="1122114"/>
            <a:ext cx="9142890" cy="5171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0"/>
            <a:ext cx="1425248" cy="878443"/>
          </a:xfrm>
          <a:prstGeom prst="rect">
            <a:avLst/>
          </a:prstGeom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4232042" y="619724"/>
            <a:ext cx="3023585" cy="66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dirty="0"/>
              <a:t>Prognóza 2030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1766195" y="42739"/>
            <a:ext cx="8229600" cy="66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dirty="0">
                <a:latin typeface="+mn-lt"/>
              </a:rPr>
              <a:t>Epidemiológia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7167"/>
            <a:ext cx="387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http://globocan.iarc.fr/Pages/fact_sheets_population.aspx</a:t>
            </a:r>
            <a:r>
              <a:rPr lang="sk-SK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12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92239" y="3707772"/>
            <a:ext cx="2430382" cy="46256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8F6394E-10D9-4E73-93B4-5C6B97C4A2C0}"/>
              </a:ext>
            </a:extLst>
          </p:cNvPr>
          <p:cNvSpPr/>
          <p:nvPr/>
        </p:nvSpPr>
        <p:spPr>
          <a:xfrm>
            <a:off x="0" y="6343502"/>
            <a:ext cx="4572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u="sng" dirty="0">
                <a:cs typeface="Times New Roman" panose="02020603050405020304" pitchFamily="18" charset="0"/>
              </a:rPr>
              <a:t>Carrato et al. 2015</a:t>
            </a:r>
            <a:r>
              <a:rPr lang="sk-SK" sz="14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https://www.ncbi.nlm.nih.gov/pubmed/25972062</a:t>
            </a:r>
          </a:p>
        </p:txBody>
      </p:sp>
    </p:spTree>
    <p:extLst>
      <p:ext uri="{BB962C8B-B14F-4D97-AF65-F5344CB8AC3E}">
        <p14:creationId xmlns:p14="http://schemas.microsoft.com/office/powerpoint/2010/main" val="20808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14A37-CC57-4954-8A3A-10D0ACCEC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1454"/>
            <a:ext cx="6259870" cy="441356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8FF7A40-14A7-4B03-B80E-83EF6D1873B9}"/>
              </a:ext>
            </a:extLst>
          </p:cNvPr>
          <p:cNvSpPr txBox="1">
            <a:spLocks/>
          </p:cNvSpPr>
          <p:nvPr/>
        </p:nvSpPr>
        <p:spPr>
          <a:xfrm>
            <a:off x="1766195" y="42739"/>
            <a:ext cx="8229600" cy="66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dirty="0">
                <a:latin typeface="+mn-lt"/>
              </a:rPr>
              <a:t>Epidemiológia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2276C-5CF4-4384-9661-575E57CC4231}"/>
              </a:ext>
            </a:extLst>
          </p:cNvPr>
          <p:cNvSpPr/>
          <p:nvPr/>
        </p:nvSpPr>
        <p:spPr>
          <a:xfrm>
            <a:off x="5019572" y="580100"/>
            <a:ext cx="1578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+mj-lt"/>
              </a:rPr>
              <a:t>Slovensko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1091F-BBD5-41A7-BB8A-4BF78AAAC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95" y="1186374"/>
            <a:ext cx="6233159" cy="42474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AE0EC9-C0CE-41FB-8F05-CFB00D072D19}"/>
              </a:ext>
            </a:extLst>
          </p:cNvPr>
          <p:cNvSpPr/>
          <p:nvPr/>
        </p:nvSpPr>
        <p:spPr>
          <a:xfrm>
            <a:off x="-40804" y="6554044"/>
            <a:ext cx="4737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/>
              <a:t>Ilic, 2016;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https://www.ncbi.nlm.nih.gov/pmc/articles/PMC5124974/#B1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F800D-28F4-498A-8272-EBBBDE618B0D}"/>
              </a:ext>
            </a:extLst>
          </p:cNvPr>
          <p:cNvSpPr/>
          <p:nvPr/>
        </p:nvSpPr>
        <p:spPr>
          <a:xfrm>
            <a:off x="277679" y="2111629"/>
            <a:ext cx="4100357" cy="68153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A47DA5-6B73-41AB-BBA0-32A506D9EE97}"/>
              </a:ext>
            </a:extLst>
          </p:cNvPr>
          <p:cNvSpPr/>
          <p:nvPr/>
        </p:nvSpPr>
        <p:spPr>
          <a:xfrm flipV="1">
            <a:off x="6095999" y="2106352"/>
            <a:ext cx="3694545" cy="73429"/>
          </a:xfrm>
          <a:prstGeom prst="rect">
            <a:avLst/>
          </a:prstGeom>
          <a:solidFill>
            <a:srgbClr val="8E4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ĺžnik 9">
            <a:extLst>
              <a:ext uri="{FF2B5EF4-FFF2-40B4-BE49-F238E27FC236}">
                <a16:creationId xmlns:a16="http://schemas.microsoft.com/office/drawing/2014/main" id="{3C67ACAC-36EA-407A-9A29-FDC3CF04FBC5}"/>
              </a:ext>
            </a:extLst>
          </p:cNvPr>
          <p:cNvSpPr/>
          <p:nvPr/>
        </p:nvSpPr>
        <p:spPr>
          <a:xfrm>
            <a:off x="3514603" y="5878858"/>
            <a:ext cx="4732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err="1">
                <a:solidFill>
                  <a:srgbClr val="FF66FF"/>
                </a:solidFill>
              </a:rPr>
              <a:t>Incidencia</a:t>
            </a:r>
            <a:r>
              <a:rPr lang="sk-SK" sz="3600" b="1" dirty="0">
                <a:solidFill>
                  <a:srgbClr val="672C94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/>
              </a:rPr>
              <a:t>≈ </a:t>
            </a:r>
            <a:r>
              <a:rPr lang="sk-SK" sz="3600" b="1" dirty="0">
                <a:solidFill>
                  <a:srgbClr val="8E41C7"/>
                </a:solidFill>
                <a:cs typeface="Times New Roman"/>
              </a:rPr>
              <a:t>Mortalita</a:t>
            </a:r>
            <a:endParaRPr lang="sk-SK" sz="3600" b="1" dirty="0">
              <a:solidFill>
                <a:srgbClr val="8E41C7"/>
              </a:solidFill>
            </a:endParaRPr>
          </a:p>
        </p:txBody>
      </p:sp>
      <p:sp>
        <p:nvSpPr>
          <p:cNvPr id="14" name="Obdĺžnik 9">
            <a:extLst>
              <a:ext uri="{FF2B5EF4-FFF2-40B4-BE49-F238E27FC236}">
                <a16:creationId xmlns:a16="http://schemas.microsoft.com/office/drawing/2014/main" id="{40F87526-7581-4429-8580-51C69B7DA996}"/>
              </a:ext>
            </a:extLst>
          </p:cNvPr>
          <p:cNvSpPr/>
          <p:nvPr/>
        </p:nvSpPr>
        <p:spPr>
          <a:xfrm>
            <a:off x="3597731" y="5444504"/>
            <a:ext cx="4732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>
                <a:solidFill>
                  <a:srgbClr val="FF66FF"/>
                </a:solidFill>
                <a:cs typeface="Times New Roman"/>
              </a:rPr>
              <a:t>881</a:t>
            </a:r>
            <a:r>
              <a:rPr lang="sk-SK" sz="3600" b="1" dirty="0">
                <a:solidFill>
                  <a:srgbClr val="FF0000"/>
                </a:solidFill>
                <a:latin typeface="+mj-lt"/>
                <a:cs typeface="Times New Roman"/>
              </a:rPr>
              <a:t> ≈ </a:t>
            </a:r>
            <a:r>
              <a:rPr lang="sk-SK" sz="3600" b="1" dirty="0">
                <a:solidFill>
                  <a:srgbClr val="8E41C7"/>
                </a:solidFill>
                <a:cs typeface="Times New Roman"/>
              </a:rPr>
              <a:t>815</a:t>
            </a:r>
            <a:endParaRPr lang="sk-SK" sz="3600" b="1" dirty="0">
              <a:solidFill>
                <a:srgbClr val="8E41C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223484-D4D0-44CC-BF8D-6AAC88B4D1A5}"/>
              </a:ext>
            </a:extLst>
          </p:cNvPr>
          <p:cNvSpPr/>
          <p:nvPr/>
        </p:nvSpPr>
        <p:spPr>
          <a:xfrm>
            <a:off x="1905168" y="5640841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Ž + M →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230EC6-C23A-4A21-A4B5-A14A7F4BE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0"/>
            <a:ext cx="1425248" cy="8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2" y="1406548"/>
            <a:ext cx="7375061" cy="5350033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930168" y="64774"/>
            <a:ext cx="836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/>
              <a:t>Založenie platformy pre rakovinu pankreasu  </a:t>
            </a:r>
          </a:p>
        </p:txBody>
      </p:sp>
      <p:pic>
        <p:nvPicPr>
          <p:cNvPr id="9" name="Picture 14" descr="G:\EC\EC_Brusel_Pankreas_2014\15307242454_a6ee2d81c3_z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563" t="667" r="1552" b="4755"/>
          <a:stretch/>
        </p:blipFill>
        <p:spPr bwMode="auto">
          <a:xfrm>
            <a:off x="374372" y="1736103"/>
            <a:ext cx="6980355" cy="459379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378849" y="528105"/>
            <a:ext cx="9144000" cy="440924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/>
              <a:t>Európsky parlament, 13. NOVEMBER 2014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3155" r="53025"/>
          <a:stretch/>
        </p:blipFill>
        <p:spPr>
          <a:xfrm>
            <a:off x="10519920" y="3358136"/>
            <a:ext cx="1669151" cy="2431033"/>
          </a:xfrm>
          <a:prstGeom prst="rect">
            <a:avLst/>
          </a:prstGeom>
        </p:spPr>
      </p:pic>
      <p:pic>
        <p:nvPicPr>
          <p:cNvPr id="13" name="Picture 7" descr="G:\EC\EC_Brusel_Pankreas_2014\15742392960_f23a4d3ccf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3196" y="1033172"/>
            <a:ext cx="3051299" cy="203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7354727" y="2869620"/>
            <a:ext cx="5056751" cy="1155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>
                <a:solidFill>
                  <a:srgbClr val="7030A0"/>
                </a:solidFill>
              </a:rPr>
              <a:t>Prvý svetový deň rakoviny pankreasu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0"/>
            <a:ext cx="1425248" cy="878443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42AE747D-BDDA-4B5F-9D57-EFEC204066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8" t="15001" r="3538"/>
          <a:stretch/>
        </p:blipFill>
        <p:spPr>
          <a:xfrm>
            <a:off x="7713911" y="4202477"/>
            <a:ext cx="2919919" cy="222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Patrícia\Desktop\EC - WCPC 13.nov.2015\TRICKO_vizu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14460" y="5678688"/>
            <a:ext cx="1084048" cy="117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0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14816C-BB1B-4164-BF44-78FEF074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2"/>
          <a:stretch/>
        </p:blipFill>
        <p:spPr>
          <a:xfrm>
            <a:off x="2352525" y="3174720"/>
            <a:ext cx="3743475" cy="355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2262CD-FF1B-441B-8063-B977946CB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974" y="2380727"/>
            <a:ext cx="3743475" cy="416664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1013128" y="1694980"/>
            <a:ext cx="6697993" cy="523220"/>
          </a:xfrm>
          <a:prstGeom prst="rightArrow">
            <a:avLst/>
          </a:prstGeom>
          <a:solidFill>
            <a:srgbClr val="672C94"/>
          </a:solidFill>
          <a:ln>
            <a:solidFill>
              <a:srgbClr val="67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Výskum a liečba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" y="0"/>
            <a:ext cx="1584767" cy="97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811" y="598532"/>
            <a:ext cx="4731986" cy="58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797" t="10537" r="7835" b="7457"/>
          <a:stretch/>
        </p:blipFill>
        <p:spPr>
          <a:xfrm>
            <a:off x="75919" y="4088376"/>
            <a:ext cx="2020790" cy="1347194"/>
          </a:xfrm>
          <a:prstGeom prst="rect">
            <a:avLst/>
          </a:prstGeom>
        </p:spPr>
      </p:pic>
      <p:sp>
        <p:nvSpPr>
          <p:cNvPr id="12" name="Obdĺžnik 6"/>
          <p:cNvSpPr/>
          <p:nvPr/>
        </p:nvSpPr>
        <p:spPr>
          <a:xfrm>
            <a:off x="1930168" y="64774"/>
            <a:ext cx="836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/>
              <a:t>Európska spolupráca</a:t>
            </a:r>
          </a:p>
        </p:txBody>
      </p:sp>
      <p:sp>
        <p:nvSpPr>
          <p:cNvPr id="13" name="Vertical Scroll 12"/>
          <p:cNvSpPr/>
          <p:nvPr/>
        </p:nvSpPr>
        <p:spPr>
          <a:xfrm>
            <a:off x="15329" y="909810"/>
            <a:ext cx="2389276" cy="2697272"/>
          </a:xfrm>
          <a:prstGeom prst="verticalScroll">
            <a:avLst/>
          </a:prstGeom>
          <a:solidFill>
            <a:srgbClr val="672C94"/>
          </a:solidFill>
          <a:ln>
            <a:solidFill>
              <a:srgbClr val="C39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Deklarácia</a:t>
            </a:r>
          </a:p>
          <a:p>
            <a:pPr algn="ctr"/>
            <a:r>
              <a:rPr lang="sk-SK" sz="2400" b="1" dirty="0"/>
              <a:t>pre rakovinu pankreasu </a:t>
            </a:r>
            <a:endParaRPr lang="en-GB" sz="2400" b="1" dirty="0"/>
          </a:p>
        </p:txBody>
      </p:sp>
      <p:sp>
        <p:nvSpPr>
          <p:cNvPr id="15" name="Right Arrow 14"/>
          <p:cNvSpPr/>
          <p:nvPr/>
        </p:nvSpPr>
        <p:spPr>
          <a:xfrm>
            <a:off x="2096709" y="1181787"/>
            <a:ext cx="7727809" cy="523220"/>
          </a:xfrm>
          <a:prstGeom prst="rightArrow">
            <a:avLst/>
          </a:prstGeom>
          <a:solidFill>
            <a:srgbClr val="672C94"/>
          </a:solidFill>
          <a:ln>
            <a:solidFill>
              <a:srgbClr val="67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Osveta a podpora skorej diagnostiky </a:t>
            </a:r>
            <a:endParaRPr lang="en-GB" sz="2000" b="1" dirty="0"/>
          </a:p>
        </p:txBody>
      </p:sp>
      <p:sp>
        <p:nvSpPr>
          <p:cNvPr id="16" name="Right Arrow 15"/>
          <p:cNvSpPr/>
          <p:nvPr/>
        </p:nvSpPr>
        <p:spPr>
          <a:xfrm>
            <a:off x="1930168" y="2135395"/>
            <a:ext cx="3054493" cy="1415869"/>
          </a:xfrm>
          <a:prstGeom prst="rightArrow">
            <a:avLst/>
          </a:prstGeom>
          <a:solidFill>
            <a:srgbClr val="672C94"/>
          </a:solidFill>
          <a:ln>
            <a:solidFill>
              <a:srgbClr val="67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Podpora národných stratégií</a:t>
            </a:r>
            <a:endParaRPr lang="en-GB" sz="2000" b="1" dirty="0"/>
          </a:p>
        </p:txBody>
      </p:sp>
      <p:sp>
        <p:nvSpPr>
          <p:cNvPr id="22" name="Obdĺžnik 6">
            <a:extLst>
              <a:ext uri="{FF2B5EF4-FFF2-40B4-BE49-F238E27FC236}">
                <a16:creationId xmlns:a16="http://schemas.microsoft.com/office/drawing/2014/main" id="{476A0EDE-5A6D-4440-B28F-8789C0A40E03}"/>
              </a:ext>
            </a:extLst>
          </p:cNvPr>
          <p:cNvSpPr/>
          <p:nvPr/>
        </p:nvSpPr>
        <p:spPr>
          <a:xfrm>
            <a:off x="7611448" y="1766063"/>
            <a:ext cx="203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5,2 mil. £  </a:t>
            </a:r>
            <a:r>
              <a:rPr lang="sk-SK" dirty="0"/>
              <a:t>2013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A30C4E-89BC-47CE-8E19-0BE19D5CE3E3}"/>
              </a:ext>
            </a:extLst>
          </p:cNvPr>
          <p:cNvSpPr/>
          <p:nvPr/>
        </p:nvSpPr>
        <p:spPr>
          <a:xfrm>
            <a:off x="6096000" y="6593678"/>
            <a:ext cx="45506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https://www.cancerresearchuk.org/how-much-we-spend-on-research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66F225-982C-4645-A9FE-80B6FB3CE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99" y="5491388"/>
            <a:ext cx="2255252" cy="122639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2E6AF69-2C44-450B-BBFD-0B11764AE8EE}"/>
              </a:ext>
            </a:extLst>
          </p:cNvPr>
          <p:cNvSpPr/>
          <p:nvPr/>
        </p:nvSpPr>
        <p:spPr>
          <a:xfrm>
            <a:off x="2655818" y="6593678"/>
            <a:ext cx="3045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http://pce-hm.com.w017cda0.kasserver.com/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88ECEA-D1B9-4928-9B38-935DFAD09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8442" y="64774"/>
            <a:ext cx="2600594" cy="387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542F73-D6CA-4AC3-AD13-7265A0D5FC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7163" y="2541623"/>
            <a:ext cx="9334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5" grpId="0" animBg="1"/>
      <p:bldP spid="16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810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2"/>
              </a:rPr>
              <a:t>http://www.cancerresearchuk.org/how-much-we-spend-on-research</a:t>
            </a:r>
            <a:endParaRPr lang="sk-SK" sz="1200" dirty="0"/>
          </a:p>
          <a:p>
            <a:endParaRPr lang="en-GB" sz="12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349621" y="1832485"/>
            <a:ext cx="701720" cy="636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sk-SK" sz="18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0"/>
            <a:ext cx="1425248" cy="878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09C28-D91B-41C9-BEB2-CA1B1A1F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8443"/>
            <a:ext cx="7183503" cy="5702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3E2D88-6152-48D2-BA95-63862FAFE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604" y="110123"/>
            <a:ext cx="4848707" cy="31243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D23B8A-412A-466E-8B18-025372F43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7396" y="3033525"/>
            <a:ext cx="1982335" cy="31243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3D794C-5174-480A-9913-A4EC865DF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159" y="3491925"/>
            <a:ext cx="3100913" cy="10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0F8A477-4BD2-4F2D-ABF5-8D5EF8AEE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55" r="48373"/>
          <a:stretch/>
        </p:blipFill>
        <p:spPr>
          <a:xfrm flipH="1">
            <a:off x="148107" y="4435793"/>
            <a:ext cx="1834466" cy="2312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91295-0374-49F9-91DD-66B49447D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55" r="48373"/>
          <a:stretch/>
        </p:blipFill>
        <p:spPr>
          <a:xfrm>
            <a:off x="10239682" y="4435794"/>
            <a:ext cx="1834466" cy="2312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6905"/>
          <a:stretch/>
        </p:blipFill>
        <p:spPr>
          <a:xfrm>
            <a:off x="0" y="0"/>
            <a:ext cx="2962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6905"/>
          <a:stretch/>
        </p:blipFill>
        <p:spPr>
          <a:xfrm>
            <a:off x="11926041" y="0"/>
            <a:ext cx="29621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121" y="-13426"/>
            <a:ext cx="2039919" cy="1143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9553"/>
            <a:ext cx="11926040" cy="867728"/>
          </a:xfrm>
        </p:spPr>
        <p:txBody>
          <a:bodyPr/>
          <a:lstStyle/>
          <a:p>
            <a:pPr algn="ctr"/>
            <a:r>
              <a:rPr lang="sk-SK" b="1" dirty="0"/>
              <a:t>Ďakujem za pozornosť 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14" y="-14294"/>
            <a:ext cx="2039921" cy="114334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2754"/>
          <a:stretch/>
        </p:blipFill>
        <p:spPr>
          <a:xfrm>
            <a:off x="1982573" y="1139350"/>
            <a:ext cx="8333304" cy="56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19851</TotalTime>
  <Words>254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Platforma pre rakovinu pankreasu Slovensko a svet </vt:lpstr>
      <vt:lpstr>PowerPoint Presentation</vt:lpstr>
      <vt:lpstr>PowerPoint Presentation</vt:lpstr>
      <vt:lpstr>PowerPoint Presentation</vt:lpstr>
      <vt:lpstr>Európsky parlament, 13. NOVEMBER 2014</vt:lpstr>
      <vt:lpstr>PowerPoint Presentation</vt:lpstr>
      <vt:lpstr>PowerPoint Presentation</vt:lpstr>
      <vt:lpstr>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Kramarova</dc:creator>
  <cp:lastModifiedBy>Kramarova, Patricia</cp:lastModifiedBy>
  <cp:revision>108</cp:revision>
  <dcterms:created xsi:type="dcterms:W3CDTF">2017-11-09T11:19:28Z</dcterms:created>
  <dcterms:modified xsi:type="dcterms:W3CDTF">2018-11-13T18:56:39Z</dcterms:modified>
</cp:coreProperties>
</file>