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64" r:id="rId2"/>
    <p:sldId id="366" r:id="rId3"/>
    <p:sldId id="370" r:id="rId4"/>
    <p:sldId id="375" r:id="rId5"/>
    <p:sldId id="377" r:id="rId6"/>
    <p:sldId id="331" r:id="rId7"/>
    <p:sldId id="450" r:id="rId8"/>
    <p:sldId id="408" r:id="rId9"/>
    <p:sldId id="413" r:id="rId10"/>
    <p:sldId id="416" r:id="rId11"/>
    <p:sldId id="418" r:id="rId12"/>
    <p:sldId id="420" r:id="rId13"/>
    <p:sldId id="419" r:id="rId14"/>
    <p:sldId id="447" r:id="rId15"/>
    <p:sldId id="421" r:id="rId16"/>
    <p:sldId id="422" r:id="rId17"/>
    <p:sldId id="427" r:id="rId18"/>
    <p:sldId id="424" r:id="rId19"/>
    <p:sldId id="428" r:id="rId20"/>
    <p:sldId id="429" r:id="rId21"/>
    <p:sldId id="431" r:id="rId22"/>
    <p:sldId id="430" r:id="rId23"/>
    <p:sldId id="432" r:id="rId24"/>
    <p:sldId id="35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5A0"/>
    <a:srgbClr val="5E03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DDCC2-C615-4B1F-9630-74309A787D10}" type="datetimeFigureOut">
              <a:rPr lang="sk-SK" smtClean="0"/>
              <a:pPr/>
              <a:t>18.11.2020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348FC-1405-47BA-9C5E-A5C9F6D8ADD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913-36B8-6D48-9FFC-46443CE8A41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660E-7686-EC42-9E3C-445B12CD9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941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913-36B8-6D48-9FFC-46443CE8A41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660E-7686-EC42-9E3C-445B12CD9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367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913-36B8-6D48-9FFC-46443CE8A41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660E-7686-EC42-9E3C-445B12CD9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415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913-36B8-6D48-9FFC-46443CE8A41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660E-7686-EC42-9E3C-445B12CD9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344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913-36B8-6D48-9FFC-46443CE8A41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660E-7686-EC42-9E3C-445B12CD9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316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913-36B8-6D48-9FFC-46443CE8A41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660E-7686-EC42-9E3C-445B12CD9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361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913-36B8-6D48-9FFC-46443CE8A41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660E-7686-EC42-9E3C-445B12CD9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274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913-36B8-6D48-9FFC-46443CE8A41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660E-7686-EC42-9E3C-445B12CD9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2362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913-36B8-6D48-9FFC-46443CE8A41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660E-7686-EC42-9E3C-445B12CD9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14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913-36B8-6D48-9FFC-46443CE8A41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660E-7686-EC42-9E3C-445B12CD9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978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913-36B8-6D48-9FFC-46443CE8A41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660E-7686-EC42-9E3C-445B12CD9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615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DC913-36B8-6D48-9FFC-46443CE8A41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3660E-7686-EC42-9E3C-445B12CD9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638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nierakovine.sk/covid-19-infoblo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715976"/>
            <a:ext cx="6565900" cy="1143000"/>
          </a:xfrm>
        </p:spPr>
        <p:txBody>
          <a:bodyPr rtlCol="0">
            <a:normAutofit fontScale="90000"/>
          </a:bodyPr>
          <a:lstStyle/>
          <a:p>
            <a:pPr marL="0" indent="11113" eaLnBrk="1" fontAlgn="auto" hangingPunct="1">
              <a:spcAft>
                <a:spcPts val="0"/>
              </a:spcAft>
              <a:defRPr/>
            </a:pPr>
            <a:r>
              <a:rPr lang="sk-SK" sz="4000" b="1" dirty="0" smtClean="0">
                <a:solidFill>
                  <a:srgbClr val="7030A0"/>
                </a:solidFill>
              </a:rPr>
              <a:t>Naša pomoc pacientom</a:t>
            </a:r>
            <a:br>
              <a:rPr lang="sk-SK" sz="4000" b="1" dirty="0" smtClean="0">
                <a:solidFill>
                  <a:srgbClr val="7030A0"/>
                </a:solidFill>
              </a:rPr>
            </a:br>
            <a:r>
              <a:rPr lang="sk-SK" sz="3600" b="1" dirty="0" smtClean="0">
                <a:solidFill>
                  <a:srgbClr val="002060"/>
                </a:solidFill>
              </a:rPr>
              <a:t>COVID</a:t>
            </a:r>
            <a:r>
              <a:rPr lang="sk-SK" sz="3600" b="1" dirty="0" smtClean="0">
                <a:solidFill>
                  <a:srgbClr val="002060"/>
                </a:solidFill>
              </a:rPr>
              <a:t> </a:t>
            </a:r>
            <a:r>
              <a:rPr lang="sk-SK" sz="3600" b="1" dirty="0" smtClean="0">
                <a:solidFill>
                  <a:srgbClr val="002060"/>
                </a:solidFill>
              </a:rPr>
              <a:t> a </a:t>
            </a:r>
            <a:r>
              <a:rPr lang="sk-SK" sz="3600" b="1" dirty="0" smtClean="0">
                <a:solidFill>
                  <a:srgbClr val="002060"/>
                </a:solidFill>
              </a:rPr>
              <a:t>ONKO pacienti </a:t>
            </a:r>
            <a:r>
              <a:rPr lang="sk-SK" sz="3600" b="1" dirty="0" smtClean="0">
                <a:solidFill>
                  <a:srgbClr val="002060"/>
                </a:solidFill>
              </a:rPr>
              <a:t>:</a:t>
            </a:r>
            <a:endParaRPr lang="sk-SK" sz="4000" b="1" dirty="0" smtClean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2079454"/>
            <a:ext cx="8340725" cy="3519488"/>
          </a:xfrm>
        </p:spPr>
        <p:txBody>
          <a:bodyPr rtlCol="0">
            <a:noAutofit/>
          </a:bodyPr>
          <a:lstStyle/>
          <a:p>
            <a:pPr>
              <a:buNone/>
              <a:defRPr/>
            </a:pPr>
            <a:r>
              <a:rPr lang="sk-SK" sz="2800" b="1" dirty="0" smtClean="0">
                <a:solidFill>
                  <a:srgbClr val="7030A0"/>
                </a:solidFill>
              </a:rPr>
              <a:t>ÚMRTIA na Slovensku : 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>Na CORONA vírus        - </a:t>
            </a:r>
            <a:r>
              <a:rPr lang="sk-SK" sz="2800" dirty="0" smtClean="0"/>
              <a:t>579  </a:t>
            </a:r>
            <a:r>
              <a:rPr lang="sk-SK" sz="2800" dirty="0" smtClean="0"/>
              <a:t>ľudí </a:t>
            </a:r>
            <a:r>
              <a:rPr lang="sk-SK" sz="2800" dirty="0" smtClean="0"/>
              <a:t>zomrelo</a:t>
            </a:r>
            <a:endParaRPr lang="sk-SK" sz="2800" dirty="0" smtClean="0"/>
          </a:p>
          <a:p>
            <a:pPr>
              <a:defRPr/>
            </a:pPr>
            <a:r>
              <a:rPr lang="sk-SK" sz="2800" dirty="0" smtClean="0"/>
              <a:t>Na  RAKOVINU             - 38 ľudí zomiera DENNE v SR</a:t>
            </a:r>
          </a:p>
          <a:p>
            <a:pPr>
              <a:buNone/>
              <a:defRPr/>
            </a:pPr>
            <a:r>
              <a:rPr lang="sk-SK" sz="2800" b="1" dirty="0" smtClean="0">
                <a:solidFill>
                  <a:srgbClr val="7030A0"/>
                </a:solidFill>
              </a:rPr>
              <a:t>NA ONKOLOGICKÉ CHOROBY </a:t>
            </a:r>
            <a:r>
              <a:rPr lang="sk-SK" sz="2800" b="1" dirty="0" smtClean="0">
                <a:solidFill>
                  <a:srgbClr val="FF0000"/>
                </a:solidFill>
              </a:rPr>
              <a:t>ZOMRIE takmer</a:t>
            </a:r>
            <a:r>
              <a:rPr lang="sk-SK" sz="2800" b="1" dirty="0" smtClean="0">
                <a:solidFill>
                  <a:srgbClr val="7030A0"/>
                </a:solidFill>
              </a:rPr>
              <a:t> </a:t>
            </a:r>
            <a:r>
              <a:rPr lang="sk-SK" sz="2800" b="1" dirty="0" smtClean="0">
                <a:solidFill>
                  <a:srgbClr val="FF0000"/>
                </a:solidFill>
              </a:rPr>
              <a:t>14.000 </a:t>
            </a:r>
            <a:r>
              <a:rPr lang="sk-SK" sz="2800" b="1" dirty="0" smtClean="0">
                <a:solidFill>
                  <a:srgbClr val="7030A0"/>
                </a:solidFill>
              </a:rPr>
              <a:t>ľudí v SR ZA ROK!</a:t>
            </a:r>
          </a:p>
          <a:p>
            <a:pPr>
              <a:buNone/>
              <a:defRPr/>
            </a:pP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smtClean="0">
                <a:solidFill>
                  <a:srgbClr val="002060"/>
                </a:solidFill>
              </a:rPr>
              <a:t>COVID/RAKOVINA </a:t>
            </a:r>
          </a:p>
          <a:p>
            <a:pPr>
              <a:buNone/>
              <a:defRPr/>
            </a:pPr>
            <a:r>
              <a:rPr lang="sk-SK" b="1" dirty="0" smtClean="0">
                <a:solidFill>
                  <a:srgbClr val="FF0000"/>
                </a:solidFill>
              </a:rPr>
              <a:t> Č</a:t>
            </a:r>
            <a:r>
              <a:rPr lang="sk-SK" b="1" dirty="0" smtClean="0">
                <a:solidFill>
                  <a:srgbClr val="FF0000"/>
                </a:solidFill>
              </a:rPr>
              <a:t>oho sa boja </a:t>
            </a:r>
            <a:r>
              <a:rPr lang="sk-SK" b="1" dirty="0" err="1" smtClean="0">
                <a:solidFill>
                  <a:srgbClr val="FF0000"/>
                </a:solidFill>
              </a:rPr>
              <a:t>onkopacienti</a:t>
            </a:r>
            <a:r>
              <a:rPr lang="sk-SK" b="1" dirty="0" smtClean="0">
                <a:solidFill>
                  <a:srgbClr val="FF0000"/>
                </a:solidFill>
              </a:rPr>
              <a:t> viac?</a:t>
            </a:r>
            <a:endParaRPr lang="sk-SK" dirty="0" smtClean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95288" y="6126163"/>
            <a:ext cx="8340725" cy="0"/>
          </a:xfrm>
          <a:prstGeom prst="line">
            <a:avLst/>
          </a:prstGeom>
          <a:ln>
            <a:solidFill>
              <a:srgbClr val="5E037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51" name="Picture 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6211888"/>
            <a:ext cx="9461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59750" y="6211888"/>
            <a:ext cx="527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41475" y="6350000"/>
            <a:ext cx="6276975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solidFill>
                  <a:srgbClr val="A6A6A6"/>
                </a:solidFill>
                <a:latin typeface="+mn-lt"/>
                <a:cs typeface="+mn-cs"/>
              </a:rPr>
              <a:t>Bezplatná</a:t>
            </a:r>
            <a:r>
              <a:rPr lang="en-US" sz="1200" b="1" dirty="0">
                <a:solidFill>
                  <a:srgbClr val="A6A6A6"/>
                </a:solidFill>
                <a:latin typeface="+mn-lt"/>
                <a:cs typeface="+mn-cs"/>
              </a:rPr>
              <a:t> </a:t>
            </a:r>
            <a:r>
              <a:rPr lang="en-US" sz="1200" b="1" dirty="0" err="1">
                <a:solidFill>
                  <a:srgbClr val="A6A6A6"/>
                </a:solidFill>
                <a:latin typeface="+mn-lt"/>
                <a:cs typeface="+mn-cs"/>
              </a:rPr>
              <a:t>infolinka</a:t>
            </a:r>
            <a:r>
              <a:rPr lang="en-US" sz="1200" b="1" dirty="0">
                <a:solidFill>
                  <a:srgbClr val="A6A6A6"/>
                </a:solidFill>
                <a:latin typeface="+mn-lt"/>
                <a:cs typeface="+mn-cs"/>
              </a:rPr>
              <a:t>:</a:t>
            </a:r>
            <a:r>
              <a:rPr lang="en-US" sz="1200" dirty="0">
                <a:solidFill>
                  <a:srgbClr val="A6A6A6"/>
                </a:solidFill>
                <a:latin typeface="+mn-lt"/>
                <a:cs typeface="+mn-cs"/>
              </a:rPr>
              <a:t> 0800 800183 </a:t>
            </a:r>
            <a:r>
              <a:rPr lang="en-US" sz="1200" dirty="0">
                <a:solidFill>
                  <a:srgbClr val="A6A6A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200" dirty="0">
                <a:solidFill>
                  <a:srgbClr val="A6A6A6"/>
                </a:solidFill>
                <a:latin typeface="+mn-lt"/>
                <a:cs typeface="+mn-cs"/>
              </a:rPr>
              <a:t> </a:t>
            </a:r>
            <a:r>
              <a:rPr lang="en-US" sz="1200" b="1" dirty="0">
                <a:solidFill>
                  <a:srgbClr val="A6A6A6"/>
                </a:solidFill>
                <a:latin typeface="+mn-lt"/>
                <a:cs typeface="+mn-cs"/>
              </a:rPr>
              <a:t>E-mail:</a:t>
            </a:r>
            <a:r>
              <a:rPr lang="en-US" sz="1200" dirty="0">
                <a:solidFill>
                  <a:srgbClr val="A6A6A6"/>
                </a:solidFill>
                <a:latin typeface="+mn-lt"/>
                <a:cs typeface="+mn-cs"/>
              </a:rPr>
              <a:t> </a:t>
            </a:r>
            <a:r>
              <a:rPr lang="en-US" sz="1200" dirty="0" err="1">
                <a:solidFill>
                  <a:srgbClr val="A6A6A6"/>
                </a:solidFill>
                <a:latin typeface="+mn-lt"/>
                <a:cs typeface="+mn-cs"/>
              </a:rPr>
              <a:t>info@europacolon.sk</a:t>
            </a:r>
            <a:r>
              <a:rPr lang="en-US" sz="1200" dirty="0">
                <a:solidFill>
                  <a:srgbClr val="A6A6A6"/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rgbClr val="A6A6A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200" dirty="0">
                <a:solidFill>
                  <a:srgbClr val="A6A6A6"/>
                </a:solidFill>
                <a:latin typeface="+mn-lt"/>
                <a:cs typeface="+mn-cs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Cukrová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14, Bratislava 811 01</a:t>
            </a:r>
          </a:p>
        </p:txBody>
      </p:sp>
      <p:sp>
        <p:nvSpPr>
          <p:cNvPr id="10" name="Výložka 6"/>
          <p:cNvSpPr/>
          <p:nvPr/>
        </p:nvSpPr>
        <p:spPr>
          <a:xfrm>
            <a:off x="0" y="15875"/>
            <a:ext cx="2767013" cy="506413"/>
          </a:xfrm>
          <a:prstGeom prst="chevr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dirty="0" smtClean="0">
                <a:solidFill>
                  <a:schemeClr val="bg1"/>
                </a:solidFill>
              </a:rPr>
              <a:t>NAŠA  POMOC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45809" y="0"/>
            <a:ext cx="2123057" cy="1287476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89069" y="1287476"/>
            <a:ext cx="1779797" cy="14562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7030A0"/>
                </a:solidFill>
              </a:rPr>
              <a:t>Pacientsky seminár Terchová </a:t>
            </a:r>
            <a:br>
              <a:rPr lang="sk-SK" b="1" dirty="0" smtClean="0">
                <a:solidFill>
                  <a:srgbClr val="7030A0"/>
                </a:solidFill>
              </a:rPr>
            </a:br>
            <a:r>
              <a:rPr lang="sk-SK" b="1" dirty="0" smtClean="0">
                <a:solidFill>
                  <a:srgbClr val="7030A0"/>
                </a:solidFill>
              </a:rPr>
              <a:t>10/ 2019 pohyb - </a:t>
            </a:r>
            <a:r>
              <a:rPr lang="sk-SK" sz="4000" b="1" dirty="0" smtClean="0">
                <a:solidFill>
                  <a:srgbClr val="7030A0"/>
                </a:solidFill>
              </a:rPr>
              <a:t>WORKSHOP</a:t>
            </a:r>
            <a:endParaRPr lang="sk-SK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Hlasovanie za názov knihy</a:t>
            </a:r>
            <a:endParaRPr lang="sk-SK" dirty="0"/>
          </a:p>
        </p:txBody>
      </p:sp>
      <p:sp>
        <p:nvSpPr>
          <p:cNvPr id="9" name="Zástupný symbol textu 8"/>
          <p:cNvSpPr>
            <a:spLocks noGrp="1"/>
          </p:cNvSpPr>
          <p:nvPr>
            <p:ph type="body" sz="quarter" idx="3"/>
          </p:nvPr>
        </p:nvSpPr>
        <p:spPr>
          <a:xfrm>
            <a:off x="4497388" y="1535112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Kapitoly knihy, pohybové aktivity</a:t>
            </a:r>
            <a:endParaRPr lang="sk-SK" dirty="0"/>
          </a:p>
        </p:txBody>
      </p:sp>
      <p:pic>
        <p:nvPicPr>
          <p:cNvPr id="12" name="Zástupný symbol obsahu 11" descr="fotohrdlicka-5103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/>
          <a:srcRect t="2609" r="16622"/>
          <a:stretch>
            <a:fillRect/>
          </a:stretch>
        </p:blipFill>
        <p:spPr>
          <a:xfrm rot="21077777">
            <a:off x="4718460" y="2259424"/>
            <a:ext cx="4152790" cy="3237845"/>
          </a:xfrm>
        </p:spPr>
      </p:pic>
      <p:pic>
        <p:nvPicPr>
          <p:cNvPr id="14" name="Zástupný symbol obsahu 10" descr="fotohrdlicka-512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802105">
            <a:off x="280403" y="2670956"/>
            <a:ext cx="4655316" cy="3107423"/>
          </a:xfrm>
          <a:prstGeom prst="rect">
            <a:avLst/>
          </a:prstGeom>
        </p:spPr>
      </p:pic>
      <p:pic>
        <p:nvPicPr>
          <p:cNvPr id="8" name="Zástupný symbol obsahu 7" descr="fotohrdlicka-5108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2608061" y="4663096"/>
            <a:ext cx="3288245" cy="21949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7030A0"/>
                </a:solidFill>
              </a:rPr>
              <a:t/>
            </a:r>
            <a:br>
              <a:rPr lang="sk-SK" b="1" dirty="0" smtClean="0">
                <a:solidFill>
                  <a:srgbClr val="7030A0"/>
                </a:solidFill>
              </a:rPr>
            </a:br>
            <a:r>
              <a:rPr lang="sk-SK" b="1" dirty="0" err="1" smtClean="0">
                <a:solidFill>
                  <a:srgbClr val="7030A0"/>
                </a:solidFill>
              </a:rPr>
              <a:t>Onkopacienti</a:t>
            </a:r>
            <a:r>
              <a:rPr lang="sk-SK" b="1" dirty="0" smtClean="0">
                <a:solidFill>
                  <a:srgbClr val="7030A0"/>
                </a:solidFill>
              </a:rPr>
              <a:t> s KRK </a:t>
            </a:r>
            <a:br>
              <a:rPr lang="sk-SK" b="1" dirty="0" smtClean="0">
                <a:solidFill>
                  <a:srgbClr val="7030A0"/>
                </a:solidFill>
              </a:rPr>
            </a:br>
            <a:r>
              <a:rPr lang="sk-SK" b="1" dirty="0" smtClean="0">
                <a:solidFill>
                  <a:srgbClr val="7030A0"/>
                </a:solidFill>
              </a:rPr>
              <a:t>šport a pohyb - </a:t>
            </a:r>
            <a:r>
              <a:rPr lang="sk-SK" sz="4000" b="1" dirty="0" smtClean="0">
                <a:solidFill>
                  <a:srgbClr val="7030A0"/>
                </a:solidFill>
              </a:rPr>
              <a:t>WORKSHOP</a:t>
            </a:r>
            <a:endParaRPr lang="sk-SK" dirty="0"/>
          </a:p>
        </p:txBody>
      </p:sp>
      <p:pic>
        <p:nvPicPr>
          <p:cNvPr id="8" name="Zástupný symbol obsahu 7" descr="fotohrdlicka-5370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 rot="20661493">
            <a:off x="3137342" y="1829463"/>
            <a:ext cx="5606000" cy="3742006"/>
          </a:xfrm>
        </p:spPr>
      </p:pic>
      <p:pic>
        <p:nvPicPr>
          <p:cNvPr id="10" name="Zástupný symbol obsahu 6" descr="fotohrdlicka-542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471346">
            <a:off x="203916" y="1467915"/>
            <a:ext cx="4982760" cy="3325993"/>
          </a:xfrm>
          <a:prstGeom prst="rect">
            <a:avLst/>
          </a:prstGeom>
        </p:spPr>
      </p:pic>
      <p:pic>
        <p:nvPicPr>
          <p:cNvPr id="5" name="Zástupný symbol obsahu 9" descr="fotohrdlicka-5302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rcRect l="8013" r="20927"/>
          <a:stretch>
            <a:fillRect/>
          </a:stretch>
        </p:blipFill>
        <p:spPr>
          <a:xfrm>
            <a:off x="956603" y="3869631"/>
            <a:ext cx="2869809" cy="29883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000" b="1" dirty="0" smtClean="0">
                <a:solidFill>
                  <a:srgbClr val="7030A0"/>
                </a:solidFill>
              </a:rPr>
              <a:t>WORKSHOPY </a:t>
            </a:r>
            <a:r>
              <a:rPr lang="sk-SK" sz="4000" b="1" dirty="0" smtClean="0">
                <a:solidFill>
                  <a:srgbClr val="7030A0"/>
                </a:solidFill>
              </a:rPr>
              <a:t>/jar 2020</a:t>
            </a:r>
            <a:r>
              <a:rPr lang="sk-SK" sz="3100" b="1" dirty="0" smtClean="0">
                <a:solidFill>
                  <a:srgbClr val="7030A0"/>
                </a:solidFill>
              </a:rPr>
              <a:t/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sz="3100" b="1" dirty="0" smtClean="0">
                <a:solidFill>
                  <a:srgbClr val="7030A0"/>
                </a:solidFill>
              </a:rPr>
              <a:t> koordinátorky - realizácia knihy s autormi </a:t>
            </a:r>
            <a:endParaRPr lang="sk-SK" dirty="0"/>
          </a:p>
        </p:txBody>
      </p:sp>
      <p:pic>
        <p:nvPicPr>
          <p:cNvPr id="7" name="Zástupný symbol obsahu 6" descr="IMG-20190327-WA000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006606" y="1695753"/>
            <a:ext cx="3394472" cy="4525963"/>
          </a:xfrm>
        </p:spPr>
      </p:pic>
      <p:pic>
        <p:nvPicPr>
          <p:cNvPr id="8" name="Zástupný symbol obsahu 7" descr="IMG-20190327-WA000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196948" y="2836918"/>
            <a:ext cx="4513064" cy="33847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8229600" cy="1143000"/>
          </a:xfrm>
        </p:spPr>
        <p:txBody>
          <a:bodyPr>
            <a:noAutofit/>
          </a:bodyPr>
          <a:lstStyle/>
          <a:p>
            <a:r>
              <a:rPr lang="sk-SK" sz="32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32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sk-SK" sz="40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NIE RAKOVINE </a:t>
            </a:r>
            <a:r>
              <a:rPr lang="sk-SK" sz="4000" b="1" dirty="0" err="1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o.z</a:t>
            </a:r>
            <a:r>
              <a:rPr lang="sk-SK" sz="40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. a  </a:t>
            </a:r>
            <a:r>
              <a:rPr lang="sk-SK" sz="4000" b="1" dirty="0" err="1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Europacolon</a:t>
            </a:r>
            <a:r>
              <a:rPr lang="sk-SK" sz="40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</a:t>
            </a:r>
            <a:br>
              <a:rPr lang="sk-SK" sz="40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sk-SK" sz="40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UVÁDZAJÚ:</a:t>
            </a:r>
            <a:br>
              <a:rPr lang="sk-SK" sz="40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sk-SK" sz="32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32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sk-SK" sz="4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NAJOČAKÁVENEJŠIU KNIHU roka 2020</a:t>
            </a:r>
            <a:r>
              <a:rPr lang="sk-SK" sz="32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32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sk-SK" sz="3200" i="1" dirty="0" smtClean="0">
                <a:solidFill>
                  <a:srgbClr val="0070C0"/>
                </a:solidFill>
              </a:rPr>
              <a:t> </a:t>
            </a:r>
            <a:r>
              <a:rPr lang="sk-SK" sz="2000" i="1" dirty="0" smtClean="0">
                <a:solidFill>
                  <a:srgbClr val="0070C0"/>
                </a:solidFill>
              </a:rPr>
              <a:t>reálne </a:t>
            </a:r>
            <a:r>
              <a:rPr lang="sk-SK" sz="20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odpovede na reálne otázky </a:t>
            </a:r>
            <a:br>
              <a:rPr lang="sk-SK" sz="20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sk-SK" sz="20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pre onkologických pacientov </a:t>
            </a:r>
            <a:br>
              <a:rPr lang="sk-SK" sz="20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sk-SK" sz="20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 nádormi tráviacej sústavy</a:t>
            </a:r>
            <a:r>
              <a:rPr lang="sk-SK" sz="32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32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sk-SK" sz="3200" b="1" dirty="0" smtClean="0">
                <a:solidFill>
                  <a:srgbClr val="7030A0"/>
                </a:solidFill>
              </a:rPr>
              <a:t> </a:t>
            </a:r>
            <a:r>
              <a:rPr lang="sk-SK" sz="3200" b="1" i="1" dirty="0" smtClean="0">
                <a:solidFill>
                  <a:srgbClr val="7030A0"/>
                </a:solidFill>
              </a:rPr>
              <a:t>PRVÚ MIMORIADNU PUBLIKÁCIU</a:t>
            </a:r>
            <a:br>
              <a:rPr lang="sk-SK" sz="3200" b="1" i="1" dirty="0" smtClean="0">
                <a:solidFill>
                  <a:srgbClr val="7030A0"/>
                </a:solidFill>
              </a:rPr>
            </a:br>
            <a:r>
              <a:rPr lang="sk-SK" sz="3200" b="1" i="1" dirty="0" smtClean="0">
                <a:solidFill>
                  <a:srgbClr val="7030A0"/>
                </a:solidFill>
              </a:rPr>
              <a:t>OD PACIENTOV A ODBORNÍKOV</a:t>
            </a:r>
            <a:br>
              <a:rPr lang="sk-SK" sz="3200" b="1" i="1" dirty="0" smtClean="0">
                <a:solidFill>
                  <a:srgbClr val="7030A0"/>
                </a:solidFill>
              </a:rPr>
            </a:br>
            <a:r>
              <a:rPr lang="sk-SK" sz="3200" b="1" i="1" dirty="0" smtClean="0">
                <a:solidFill>
                  <a:srgbClr val="7030A0"/>
                </a:solidFill>
              </a:rPr>
              <a:t> ZROZUMITEĽNÚ PACIENTOM</a:t>
            </a:r>
            <a:endParaRPr lang="en-US" sz="3200" b="1" i="1" dirty="0" smtClean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94551" y="6126163"/>
            <a:ext cx="8341569" cy="0"/>
          </a:xfrm>
          <a:prstGeom prst="line">
            <a:avLst/>
          </a:prstGeom>
          <a:ln>
            <a:solidFill>
              <a:srgbClr val="5E037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4552" y="6211672"/>
            <a:ext cx="947248" cy="574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59665" y="6211672"/>
            <a:ext cx="527135" cy="529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1311" y="6350276"/>
            <a:ext cx="6277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A6A6A6"/>
                </a:solidFill>
              </a:rPr>
              <a:t>Bezplatná</a:t>
            </a:r>
            <a:r>
              <a:rPr lang="en-US" sz="1200" b="1" dirty="0" smtClean="0">
                <a:solidFill>
                  <a:srgbClr val="A6A6A6"/>
                </a:solidFill>
              </a:rPr>
              <a:t> </a:t>
            </a:r>
            <a:r>
              <a:rPr lang="en-US" sz="1200" b="1" dirty="0" err="1" smtClean="0">
                <a:solidFill>
                  <a:srgbClr val="A6A6A6"/>
                </a:solidFill>
              </a:rPr>
              <a:t>infolinka</a:t>
            </a:r>
            <a:r>
              <a:rPr lang="en-US" sz="1200" b="1" dirty="0" smtClean="0">
                <a:solidFill>
                  <a:srgbClr val="A6A6A6"/>
                </a:solidFill>
              </a:rPr>
              <a:t>:</a:t>
            </a:r>
            <a:r>
              <a:rPr lang="en-US" sz="1200" dirty="0" smtClean="0">
                <a:solidFill>
                  <a:srgbClr val="A6A6A6"/>
                </a:solidFill>
              </a:rPr>
              <a:t> 0800 800183 </a:t>
            </a:r>
            <a:r>
              <a:rPr lang="en-US" sz="1200" dirty="0" smtClean="0">
                <a:solidFill>
                  <a:srgbClr val="A6A6A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200" dirty="0" smtClean="0">
                <a:solidFill>
                  <a:srgbClr val="A6A6A6"/>
                </a:solidFill>
              </a:rPr>
              <a:t> </a:t>
            </a:r>
            <a:r>
              <a:rPr lang="en-US" sz="1200" b="1" dirty="0" smtClean="0">
                <a:solidFill>
                  <a:srgbClr val="A6A6A6"/>
                </a:solidFill>
              </a:rPr>
              <a:t>E-mail:</a:t>
            </a:r>
            <a:r>
              <a:rPr lang="en-US" sz="1200" dirty="0" smtClean="0">
                <a:solidFill>
                  <a:srgbClr val="A6A6A6"/>
                </a:solidFill>
              </a:rPr>
              <a:t> </a:t>
            </a:r>
            <a:r>
              <a:rPr lang="en-US" sz="1200" dirty="0" err="1" smtClean="0">
                <a:solidFill>
                  <a:srgbClr val="A6A6A6"/>
                </a:solidFill>
              </a:rPr>
              <a:t>info@europacolon.sk</a:t>
            </a:r>
            <a:r>
              <a:rPr lang="en-US" sz="1200" dirty="0" smtClean="0">
                <a:solidFill>
                  <a:srgbClr val="A6A6A6"/>
                </a:solidFill>
              </a:rPr>
              <a:t> </a:t>
            </a:r>
            <a:r>
              <a:rPr lang="en-US" sz="1200" dirty="0" smtClean="0">
                <a:solidFill>
                  <a:srgbClr val="A6A6A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200" dirty="0" smtClean="0">
                <a:solidFill>
                  <a:srgbClr val="A6A6A6"/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</a:rPr>
              <a:t>Cukrová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 14, Bratislava 811 01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26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9150" y="672669"/>
            <a:ext cx="4275782" cy="5746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54880" y="654179"/>
            <a:ext cx="4212698" cy="576514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94551" y="6126163"/>
            <a:ext cx="8341569" cy="0"/>
          </a:xfrm>
          <a:prstGeom prst="line">
            <a:avLst/>
          </a:prstGeom>
          <a:ln>
            <a:solidFill>
              <a:srgbClr val="5E037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4552" y="6211672"/>
            <a:ext cx="947248" cy="574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59665" y="6211672"/>
            <a:ext cx="527135" cy="529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1311" y="6350276"/>
            <a:ext cx="6277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A6A6A6"/>
                </a:solidFill>
              </a:rPr>
              <a:t>Bezplatná</a:t>
            </a:r>
            <a:r>
              <a:rPr lang="en-US" sz="1200" b="1" dirty="0" smtClean="0">
                <a:solidFill>
                  <a:srgbClr val="A6A6A6"/>
                </a:solidFill>
              </a:rPr>
              <a:t> </a:t>
            </a:r>
            <a:r>
              <a:rPr lang="en-US" sz="1200" b="1" dirty="0" err="1" smtClean="0">
                <a:solidFill>
                  <a:srgbClr val="A6A6A6"/>
                </a:solidFill>
              </a:rPr>
              <a:t>infolinka</a:t>
            </a:r>
            <a:r>
              <a:rPr lang="en-US" sz="1200" b="1" dirty="0" smtClean="0">
                <a:solidFill>
                  <a:srgbClr val="A6A6A6"/>
                </a:solidFill>
              </a:rPr>
              <a:t>:</a:t>
            </a:r>
            <a:r>
              <a:rPr lang="en-US" sz="1200" dirty="0" smtClean="0">
                <a:solidFill>
                  <a:srgbClr val="A6A6A6"/>
                </a:solidFill>
              </a:rPr>
              <a:t> 0800 800183 </a:t>
            </a:r>
            <a:r>
              <a:rPr lang="en-US" sz="1200" dirty="0" smtClean="0">
                <a:solidFill>
                  <a:srgbClr val="A6A6A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200" dirty="0" smtClean="0">
                <a:solidFill>
                  <a:srgbClr val="A6A6A6"/>
                </a:solidFill>
              </a:rPr>
              <a:t> </a:t>
            </a:r>
            <a:r>
              <a:rPr lang="en-US" sz="1200" b="1" dirty="0" smtClean="0">
                <a:solidFill>
                  <a:srgbClr val="A6A6A6"/>
                </a:solidFill>
              </a:rPr>
              <a:t>E-mail:</a:t>
            </a:r>
            <a:r>
              <a:rPr lang="en-US" sz="1200" dirty="0" smtClean="0">
                <a:solidFill>
                  <a:srgbClr val="A6A6A6"/>
                </a:solidFill>
              </a:rPr>
              <a:t> </a:t>
            </a:r>
            <a:r>
              <a:rPr lang="en-US" sz="1200" dirty="0" err="1" smtClean="0">
                <a:solidFill>
                  <a:srgbClr val="A6A6A6"/>
                </a:solidFill>
              </a:rPr>
              <a:t>info@europacolon.sk</a:t>
            </a:r>
            <a:r>
              <a:rPr lang="en-US" sz="1200" dirty="0" smtClean="0">
                <a:solidFill>
                  <a:srgbClr val="A6A6A6"/>
                </a:solidFill>
              </a:rPr>
              <a:t> </a:t>
            </a:r>
            <a:r>
              <a:rPr lang="en-US" sz="1200" dirty="0" smtClean="0">
                <a:solidFill>
                  <a:srgbClr val="A6A6A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200" dirty="0" smtClean="0">
                <a:solidFill>
                  <a:srgbClr val="A6A6A6"/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</a:rPr>
              <a:t>Cukrová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 14, Bratislava 811 01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4" cstate="screen"/>
          <a:srcRect t="11244" b="13386"/>
          <a:stretch>
            <a:fillRect/>
          </a:stretch>
        </p:blipFill>
        <p:spPr bwMode="auto">
          <a:xfrm>
            <a:off x="1641311" y="62018"/>
            <a:ext cx="5722597" cy="628825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1326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94551" y="6126163"/>
            <a:ext cx="8341569" cy="0"/>
          </a:xfrm>
          <a:prstGeom prst="line">
            <a:avLst/>
          </a:prstGeom>
          <a:ln>
            <a:solidFill>
              <a:srgbClr val="5E037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4552" y="6211672"/>
            <a:ext cx="947248" cy="574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59665" y="6211672"/>
            <a:ext cx="527135" cy="529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1311" y="6350276"/>
            <a:ext cx="6277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A6A6A6"/>
                </a:solidFill>
              </a:rPr>
              <a:t>Bezplatná</a:t>
            </a:r>
            <a:r>
              <a:rPr lang="en-US" sz="1200" b="1" dirty="0" smtClean="0">
                <a:solidFill>
                  <a:srgbClr val="A6A6A6"/>
                </a:solidFill>
              </a:rPr>
              <a:t> </a:t>
            </a:r>
            <a:r>
              <a:rPr lang="en-US" sz="1200" b="1" dirty="0" err="1" smtClean="0">
                <a:solidFill>
                  <a:srgbClr val="A6A6A6"/>
                </a:solidFill>
              </a:rPr>
              <a:t>infolinka</a:t>
            </a:r>
            <a:r>
              <a:rPr lang="en-US" sz="1200" b="1" dirty="0" smtClean="0">
                <a:solidFill>
                  <a:srgbClr val="A6A6A6"/>
                </a:solidFill>
              </a:rPr>
              <a:t>:</a:t>
            </a:r>
            <a:r>
              <a:rPr lang="en-US" sz="1200" dirty="0" smtClean="0">
                <a:solidFill>
                  <a:srgbClr val="A6A6A6"/>
                </a:solidFill>
              </a:rPr>
              <a:t> 0800 800183 </a:t>
            </a:r>
            <a:r>
              <a:rPr lang="en-US" sz="1200" dirty="0" smtClean="0">
                <a:solidFill>
                  <a:srgbClr val="A6A6A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200" dirty="0" smtClean="0">
                <a:solidFill>
                  <a:srgbClr val="A6A6A6"/>
                </a:solidFill>
              </a:rPr>
              <a:t> </a:t>
            </a:r>
            <a:r>
              <a:rPr lang="en-US" sz="1200" b="1" dirty="0" smtClean="0">
                <a:solidFill>
                  <a:srgbClr val="A6A6A6"/>
                </a:solidFill>
              </a:rPr>
              <a:t>E-mail:</a:t>
            </a:r>
            <a:r>
              <a:rPr lang="en-US" sz="1200" dirty="0" smtClean="0">
                <a:solidFill>
                  <a:srgbClr val="A6A6A6"/>
                </a:solidFill>
              </a:rPr>
              <a:t> </a:t>
            </a:r>
            <a:r>
              <a:rPr lang="en-US" sz="1200" dirty="0" err="1" smtClean="0">
                <a:solidFill>
                  <a:srgbClr val="A6A6A6"/>
                </a:solidFill>
              </a:rPr>
              <a:t>info@europacolon.sk</a:t>
            </a:r>
            <a:r>
              <a:rPr lang="en-US" sz="1200" dirty="0" smtClean="0">
                <a:solidFill>
                  <a:srgbClr val="A6A6A6"/>
                </a:solidFill>
              </a:rPr>
              <a:t> </a:t>
            </a:r>
            <a:r>
              <a:rPr lang="en-US" sz="1200" dirty="0" smtClean="0">
                <a:solidFill>
                  <a:srgbClr val="A6A6A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200" dirty="0" smtClean="0">
                <a:solidFill>
                  <a:srgbClr val="A6A6A6"/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</a:rPr>
              <a:t>Cukrová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 14, Bratislava 811 01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96689" y="412871"/>
            <a:ext cx="4222228" cy="621440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570" y="412871"/>
            <a:ext cx="4383884" cy="632861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1326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94551" y="6126163"/>
            <a:ext cx="8341569" cy="0"/>
          </a:xfrm>
          <a:prstGeom prst="line">
            <a:avLst/>
          </a:prstGeom>
          <a:ln>
            <a:solidFill>
              <a:srgbClr val="5E037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4552" y="6211672"/>
            <a:ext cx="947248" cy="574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59665" y="6211672"/>
            <a:ext cx="527135" cy="529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1311" y="6350276"/>
            <a:ext cx="6277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A6A6A6"/>
                </a:solidFill>
              </a:rPr>
              <a:t>Bezplatná</a:t>
            </a:r>
            <a:r>
              <a:rPr lang="en-US" sz="1200" b="1" dirty="0" smtClean="0">
                <a:solidFill>
                  <a:srgbClr val="A6A6A6"/>
                </a:solidFill>
              </a:rPr>
              <a:t> </a:t>
            </a:r>
            <a:r>
              <a:rPr lang="en-US" sz="1200" b="1" dirty="0" err="1" smtClean="0">
                <a:solidFill>
                  <a:srgbClr val="A6A6A6"/>
                </a:solidFill>
              </a:rPr>
              <a:t>infolinka</a:t>
            </a:r>
            <a:r>
              <a:rPr lang="en-US" sz="1200" b="1" dirty="0" smtClean="0">
                <a:solidFill>
                  <a:srgbClr val="A6A6A6"/>
                </a:solidFill>
              </a:rPr>
              <a:t>:</a:t>
            </a:r>
            <a:r>
              <a:rPr lang="en-US" sz="1200" dirty="0" smtClean="0">
                <a:solidFill>
                  <a:srgbClr val="A6A6A6"/>
                </a:solidFill>
              </a:rPr>
              <a:t> 0800 800183 </a:t>
            </a:r>
            <a:r>
              <a:rPr lang="en-US" sz="1200" dirty="0" smtClean="0">
                <a:solidFill>
                  <a:srgbClr val="A6A6A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200" dirty="0" smtClean="0">
                <a:solidFill>
                  <a:srgbClr val="A6A6A6"/>
                </a:solidFill>
              </a:rPr>
              <a:t> </a:t>
            </a:r>
            <a:r>
              <a:rPr lang="en-US" sz="1200" b="1" dirty="0" smtClean="0">
                <a:solidFill>
                  <a:srgbClr val="A6A6A6"/>
                </a:solidFill>
              </a:rPr>
              <a:t>E-mail:</a:t>
            </a:r>
            <a:r>
              <a:rPr lang="en-US" sz="1200" dirty="0" smtClean="0">
                <a:solidFill>
                  <a:srgbClr val="A6A6A6"/>
                </a:solidFill>
              </a:rPr>
              <a:t> </a:t>
            </a:r>
            <a:r>
              <a:rPr lang="en-US" sz="1200" dirty="0" err="1" smtClean="0">
                <a:solidFill>
                  <a:srgbClr val="A6A6A6"/>
                </a:solidFill>
              </a:rPr>
              <a:t>info@europacolon.sk</a:t>
            </a:r>
            <a:r>
              <a:rPr lang="en-US" sz="1200" dirty="0" smtClean="0">
                <a:solidFill>
                  <a:srgbClr val="A6A6A6"/>
                </a:solidFill>
              </a:rPr>
              <a:t> </a:t>
            </a:r>
            <a:r>
              <a:rPr lang="en-US" sz="1200" dirty="0" smtClean="0">
                <a:solidFill>
                  <a:srgbClr val="A6A6A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200" dirty="0" smtClean="0">
                <a:solidFill>
                  <a:srgbClr val="A6A6A6"/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</a:rPr>
              <a:t>Cukrová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 14, Bratislava 811 01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81863" y="478301"/>
            <a:ext cx="4287966" cy="624605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1834" y="384183"/>
            <a:ext cx="4315452" cy="624309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1326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8812" y="323557"/>
            <a:ext cx="4305404" cy="60957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035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54197" y="323557"/>
            <a:ext cx="4235520" cy="60957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894" y="506437"/>
            <a:ext cx="4075091" cy="592352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137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89203" y="506437"/>
            <a:ext cx="4197597" cy="599409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550" y="297229"/>
            <a:ext cx="6565900" cy="1143000"/>
          </a:xfrm>
        </p:spPr>
        <p:txBody>
          <a:bodyPr rtlCol="0">
            <a:normAutofit fontScale="90000"/>
          </a:bodyPr>
          <a:lstStyle/>
          <a:p>
            <a:r>
              <a:rPr lang="sk-SK" sz="4000" b="1" dirty="0" smtClean="0">
                <a:solidFill>
                  <a:srgbClr val="002060"/>
                </a:solidFill>
              </a:rPr>
              <a:t>Môžeme ich chrániť!</a:t>
            </a:r>
            <a:br>
              <a:rPr lang="sk-SK" sz="4000" b="1" dirty="0" smtClean="0">
                <a:solidFill>
                  <a:srgbClr val="002060"/>
                </a:solidFill>
              </a:rPr>
            </a:br>
            <a:r>
              <a:rPr lang="sk-SK" sz="3200" b="1" dirty="0" smtClean="0">
                <a:solidFill>
                  <a:srgbClr val="002060"/>
                </a:solidFill>
              </a:rPr>
              <a:t>aj v čase a </a:t>
            </a:r>
            <a:r>
              <a:rPr lang="sk-SK" sz="3200" b="1" dirty="0" err="1" smtClean="0">
                <a:solidFill>
                  <a:srgbClr val="002060"/>
                </a:solidFill>
              </a:rPr>
              <a:t>CoViD</a:t>
            </a:r>
            <a:r>
              <a:rPr lang="sk-SK" sz="3200" b="1" dirty="0" smtClean="0">
                <a:solidFill>
                  <a:srgbClr val="002060"/>
                </a:solidFill>
              </a:rPr>
              <a:t> 19</a:t>
            </a:r>
            <a:endParaRPr lang="sk-SK" sz="3600" b="1" dirty="0" smtClean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2025"/>
            <a:ext cx="8797925" cy="3519488"/>
          </a:xfrm>
        </p:spPr>
        <p:txBody>
          <a:bodyPr rtlCol="0">
            <a:noAutofit/>
          </a:bodyPr>
          <a:lstStyle/>
          <a:p>
            <a:r>
              <a:rPr lang="sk-SK" sz="2400" b="1" dirty="0" smtClean="0"/>
              <a:t>Dostatok informácií </a:t>
            </a:r>
            <a:r>
              <a:rPr lang="sk-SK" sz="2400" dirty="0" smtClean="0"/>
              <a:t>–  vhodnou  cestou  a spôsobom </a:t>
            </a:r>
          </a:p>
          <a:p>
            <a:r>
              <a:rPr lang="sk-SK" sz="2400" b="1" dirty="0" smtClean="0"/>
              <a:t>Dostupnosť lekárskej starostlivosti  </a:t>
            </a:r>
            <a:r>
              <a:rPr lang="sk-SK" sz="2400" dirty="0" smtClean="0"/>
              <a:t>- </a:t>
            </a:r>
            <a:r>
              <a:rPr lang="sk-SK" sz="2400" dirty="0" smtClean="0"/>
              <a:t>vyargumentovať, zabezpečiť</a:t>
            </a:r>
            <a:endParaRPr lang="sk-SK" sz="2400" dirty="0" smtClean="0"/>
          </a:p>
          <a:p>
            <a:r>
              <a:rPr lang="sk-SK" sz="2400" b="1" dirty="0" smtClean="0"/>
              <a:t>Presadzovanie </a:t>
            </a:r>
            <a:r>
              <a:rPr lang="sk-SK" sz="2400" b="1" dirty="0" smtClean="0"/>
              <a:t>práv ONKO pacientov </a:t>
            </a:r>
            <a:r>
              <a:rPr lang="sk-SK" sz="2400" dirty="0" smtClean="0"/>
              <a:t> </a:t>
            </a:r>
            <a:r>
              <a:rPr lang="sk-SK" sz="2400" dirty="0" smtClean="0"/>
              <a:t>-</a:t>
            </a:r>
            <a:r>
              <a:rPr lang="sk-SK" sz="2400" dirty="0" smtClean="0"/>
              <a:t>  Odložené </a:t>
            </a:r>
            <a:r>
              <a:rPr lang="sk-SK" sz="2400" dirty="0" smtClean="0"/>
              <a:t>operácie, diagnostiky, nedostupnosť  liečby</a:t>
            </a:r>
          </a:p>
          <a:p>
            <a:r>
              <a:rPr lang="sk-SK" sz="2400" b="1" dirty="0" smtClean="0"/>
              <a:t>PSYCHO </a:t>
            </a:r>
            <a:r>
              <a:rPr lang="sk-SK" sz="2400" b="1" dirty="0" smtClean="0"/>
              <a:t>– SOCIÁLNE PORADENSTVO  </a:t>
            </a:r>
            <a:r>
              <a:rPr lang="sk-SK" sz="2400" b="1" dirty="0" smtClean="0"/>
              <a:t>- </a:t>
            </a:r>
            <a:r>
              <a:rPr lang="sk-SK" sz="2400" dirty="0" smtClean="0"/>
              <a:t>kto </a:t>
            </a:r>
            <a:r>
              <a:rPr lang="sk-SK" sz="2400" dirty="0" smtClean="0"/>
              <a:t>ma vypočuje, porozumie a </a:t>
            </a:r>
            <a:r>
              <a:rPr lang="sk-SK" sz="2400" dirty="0" smtClean="0"/>
              <a:t>poradí</a:t>
            </a:r>
          </a:p>
          <a:p>
            <a:r>
              <a:rPr lang="sk-SK" sz="2400" b="1" dirty="0" smtClean="0">
                <a:solidFill>
                  <a:srgbClr val="FF0000"/>
                </a:solidFill>
              </a:rPr>
              <a:t>SOCIÁLNA  ASISTENCIA</a:t>
            </a:r>
            <a:r>
              <a:rPr lang="sk-SK" sz="2400" b="1" dirty="0" smtClean="0"/>
              <a:t>:  </a:t>
            </a:r>
            <a:r>
              <a:rPr lang="sk-SK" sz="2400" b="1" dirty="0" smtClean="0"/>
              <a:t>chráňme </a:t>
            </a:r>
            <a:r>
              <a:rPr lang="sk-SK" sz="2400" b="1" dirty="0" err="1" smtClean="0"/>
              <a:t>onkopacientov</a:t>
            </a:r>
            <a:r>
              <a:rPr lang="sk-SK" sz="2400" b="1" dirty="0" smtClean="0"/>
              <a:t>  v ich prostredí </a:t>
            </a:r>
            <a:r>
              <a:rPr lang="sk-SK" sz="2400" dirty="0" smtClean="0"/>
              <a:t>– možnosť spojiť s niekým, kto mu </a:t>
            </a:r>
            <a:r>
              <a:rPr lang="sk-SK" sz="2400" dirty="0" smtClean="0"/>
              <a:t>rozumie, aj v liečbe</a:t>
            </a:r>
            <a:endParaRPr lang="sk-SK" sz="2400" dirty="0" smtClean="0"/>
          </a:p>
          <a:p>
            <a:r>
              <a:rPr lang="sk-SK" sz="2400" b="1" dirty="0" smtClean="0">
                <a:solidFill>
                  <a:srgbClr val="FF0000"/>
                </a:solidFill>
              </a:rPr>
              <a:t>PORADENSTVO  </a:t>
            </a:r>
            <a:r>
              <a:rPr lang="sk-SK" sz="2400" b="1" dirty="0" smtClean="0">
                <a:solidFill>
                  <a:srgbClr val="FF0000"/>
                </a:solidFill>
              </a:rPr>
              <a:t>o  ŽIVOTOSPRÁVE -  </a:t>
            </a:r>
            <a:r>
              <a:rPr lang="sk-SK" sz="2400" dirty="0" smtClean="0"/>
              <a:t>AKO ZVLÁDNUŤ INFORMAČNÝ CHAOS </a:t>
            </a:r>
            <a:endParaRPr lang="sk-SK" sz="2400" b="1" dirty="0" smtClean="0"/>
          </a:p>
          <a:p>
            <a:r>
              <a:rPr lang="sk-SK" sz="2400" b="1" dirty="0" smtClean="0"/>
              <a:t>Č</a:t>
            </a:r>
            <a:r>
              <a:rPr lang="sk-SK" sz="2400" b="1" dirty="0" smtClean="0"/>
              <a:t>o </a:t>
            </a:r>
            <a:r>
              <a:rPr lang="sk-SK" sz="2400" b="1" dirty="0" smtClean="0"/>
              <a:t>jesť </a:t>
            </a:r>
            <a:r>
              <a:rPr lang="sk-SK" sz="2400" b="1" dirty="0" smtClean="0"/>
              <a:t>ako </a:t>
            </a:r>
            <a:r>
              <a:rPr lang="sk-SK" sz="2400" b="1" dirty="0" smtClean="0"/>
              <a:t>ďalej žiť, ako zvládnuť liečbu akú výživu – otázky  99% </a:t>
            </a:r>
            <a:r>
              <a:rPr lang="sk-SK" sz="2400" b="1" dirty="0" smtClean="0"/>
              <a:t>PACIENTOV! </a:t>
            </a:r>
            <a:r>
              <a:rPr lang="sk-SK" sz="2400" b="1" dirty="0" smtClean="0">
                <a:solidFill>
                  <a:srgbClr val="FF0000"/>
                </a:solidFill>
              </a:rPr>
              <a:t>MÁ  </a:t>
            </a:r>
            <a:r>
              <a:rPr lang="sk-SK" sz="2400" b="1" dirty="0" smtClean="0">
                <a:solidFill>
                  <a:srgbClr val="FF0000"/>
                </a:solidFill>
              </a:rPr>
              <a:t>IM KTO </a:t>
            </a:r>
            <a:r>
              <a:rPr lang="sk-SK" sz="2400" b="1" dirty="0" smtClean="0">
                <a:solidFill>
                  <a:srgbClr val="FF0000"/>
                </a:solidFill>
              </a:rPr>
              <a:t>ODPOVEDAŤ</a:t>
            </a:r>
            <a:r>
              <a:rPr lang="sk-SK" sz="2400" b="1" dirty="0" smtClean="0">
                <a:solidFill>
                  <a:srgbClr val="FF0000"/>
                </a:solidFill>
              </a:rPr>
              <a:t>,</a:t>
            </a:r>
            <a:r>
              <a:rPr lang="sk-SK" sz="2400" b="1" dirty="0" smtClean="0">
                <a:solidFill>
                  <a:srgbClr val="FF0000"/>
                </a:solidFill>
              </a:rPr>
              <a:t>  ZORIENTOVAŤ, UPOKOJIŤ!</a:t>
            </a:r>
            <a:endParaRPr lang="sk-SK" sz="2400" b="1" dirty="0" smtClean="0">
              <a:solidFill>
                <a:srgbClr val="FF0000"/>
              </a:solidFill>
            </a:endParaRPr>
          </a:p>
          <a:p>
            <a:endParaRPr lang="sk-SK" sz="2800" b="1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95288" y="6126163"/>
            <a:ext cx="8340725" cy="0"/>
          </a:xfrm>
          <a:prstGeom prst="line">
            <a:avLst/>
          </a:prstGeom>
          <a:ln>
            <a:solidFill>
              <a:srgbClr val="5E037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51" name="Picture 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6211888"/>
            <a:ext cx="9461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59750" y="6211888"/>
            <a:ext cx="527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41475" y="6350000"/>
            <a:ext cx="6276975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solidFill>
                  <a:srgbClr val="A6A6A6"/>
                </a:solidFill>
                <a:latin typeface="+mn-lt"/>
                <a:cs typeface="+mn-cs"/>
              </a:rPr>
              <a:t>Bezplatná</a:t>
            </a:r>
            <a:r>
              <a:rPr lang="en-US" sz="1200" b="1" dirty="0">
                <a:solidFill>
                  <a:srgbClr val="A6A6A6"/>
                </a:solidFill>
                <a:latin typeface="+mn-lt"/>
                <a:cs typeface="+mn-cs"/>
              </a:rPr>
              <a:t> </a:t>
            </a:r>
            <a:r>
              <a:rPr lang="en-US" sz="1200" b="1" dirty="0" err="1">
                <a:solidFill>
                  <a:srgbClr val="A6A6A6"/>
                </a:solidFill>
                <a:latin typeface="+mn-lt"/>
                <a:cs typeface="+mn-cs"/>
              </a:rPr>
              <a:t>infolinka</a:t>
            </a:r>
            <a:r>
              <a:rPr lang="en-US" sz="1200" b="1" dirty="0">
                <a:solidFill>
                  <a:srgbClr val="A6A6A6"/>
                </a:solidFill>
                <a:latin typeface="+mn-lt"/>
                <a:cs typeface="+mn-cs"/>
              </a:rPr>
              <a:t>:</a:t>
            </a:r>
            <a:r>
              <a:rPr lang="en-US" sz="1200" dirty="0">
                <a:solidFill>
                  <a:srgbClr val="A6A6A6"/>
                </a:solidFill>
                <a:latin typeface="+mn-lt"/>
                <a:cs typeface="+mn-cs"/>
              </a:rPr>
              <a:t> 0800 800183 </a:t>
            </a:r>
            <a:r>
              <a:rPr lang="en-US" sz="1200" dirty="0">
                <a:solidFill>
                  <a:srgbClr val="A6A6A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200" dirty="0">
                <a:solidFill>
                  <a:srgbClr val="A6A6A6"/>
                </a:solidFill>
                <a:latin typeface="+mn-lt"/>
                <a:cs typeface="+mn-cs"/>
              </a:rPr>
              <a:t> </a:t>
            </a:r>
            <a:r>
              <a:rPr lang="en-US" sz="1200" b="1" dirty="0">
                <a:solidFill>
                  <a:srgbClr val="A6A6A6"/>
                </a:solidFill>
                <a:latin typeface="+mn-lt"/>
                <a:cs typeface="+mn-cs"/>
              </a:rPr>
              <a:t>E-mail:</a:t>
            </a:r>
            <a:r>
              <a:rPr lang="en-US" sz="1200" dirty="0">
                <a:solidFill>
                  <a:srgbClr val="A6A6A6"/>
                </a:solidFill>
                <a:latin typeface="+mn-lt"/>
                <a:cs typeface="+mn-cs"/>
              </a:rPr>
              <a:t> </a:t>
            </a:r>
            <a:r>
              <a:rPr lang="en-US" sz="1200" dirty="0" err="1">
                <a:solidFill>
                  <a:srgbClr val="A6A6A6"/>
                </a:solidFill>
                <a:latin typeface="+mn-lt"/>
                <a:cs typeface="+mn-cs"/>
              </a:rPr>
              <a:t>info@europacolon.sk</a:t>
            </a:r>
            <a:r>
              <a:rPr lang="en-US" sz="1200" dirty="0">
                <a:solidFill>
                  <a:srgbClr val="A6A6A6"/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rgbClr val="A6A6A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200" dirty="0">
                <a:solidFill>
                  <a:srgbClr val="A6A6A6"/>
                </a:solidFill>
                <a:latin typeface="+mn-lt"/>
                <a:cs typeface="+mn-cs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Cukrová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14, Bratislava 811 01</a:t>
            </a:r>
          </a:p>
        </p:txBody>
      </p:sp>
      <p:sp>
        <p:nvSpPr>
          <p:cNvPr id="10" name="Výložka 6"/>
          <p:cNvSpPr/>
          <p:nvPr/>
        </p:nvSpPr>
        <p:spPr>
          <a:xfrm>
            <a:off x="0" y="15875"/>
            <a:ext cx="2767013" cy="506413"/>
          </a:xfrm>
          <a:prstGeom prst="chevr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dirty="0" smtClean="0">
                <a:solidFill>
                  <a:schemeClr val="bg1"/>
                </a:solidFill>
              </a:rPr>
              <a:t>AKO?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0920" y="618978"/>
            <a:ext cx="4162267" cy="60139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0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68946" y="618978"/>
            <a:ext cx="4118853" cy="599861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7287" y="374496"/>
            <a:ext cx="4311748" cy="626647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54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 l="31205" r="30479"/>
          <a:stretch>
            <a:fillRect/>
          </a:stretch>
        </p:blipFill>
        <p:spPr bwMode="auto">
          <a:xfrm>
            <a:off x="4690433" y="374496"/>
            <a:ext cx="4270687" cy="626647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8812" y="358951"/>
            <a:ext cx="4340192" cy="625711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4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 l="30698" r="30645"/>
          <a:stretch>
            <a:fillRect/>
          </a:stretch>
        </p:blipFill>
        <p:spPr bwMode="auto">
          <a:xfrm>
            <a:off x="4644799" y="358952"/>
            <a:ext cx="4302254" cy="625711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8685" y="636941"/>
            <a:ext cx="4141925" cy="60468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56406" y="557677"/>
            <a:ext cx="4164037" cy="607638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276514" y="393895"/>
            <a:ext cx="8867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 smtClean="0">
                <a:solidFill>
                  <a:srgbClr val="7030A0"/>
                </a:solidFill>
              </a:rPr>
              <a:t>ĎAKUJEME</a:t>
            </a:r>
            <a:r>
              <a:rPr lang="sk-SK" sz="3600" b="1" dirty="0" smtClean="0">
                <a:solidFill>
                  <a:srgbClr val="7030A0"/>
                </a:solidFill>
              </a:rPr>
              <a:t>, že nám POMÁHATE </a:t>
            </a:r>
          </a:p>
        </p:txBody>
      </p:sp>
      <p:pic>
        <p:nvPicPr>
          <p:cNvPr id="5" name="Obrázok 4" descr="fotohrdlicka-5101.jpg"/>
          <p:cNvPicPr>
            <a:picLocks noChangeAspect="1"/>
          </p:cNvPicPr>
          <p:nvPr/>
        </p:nvPicPr>
        <p:blipFill>
          <a:blip r:embed="rId2" cstate="screen"/>
          <a:srcRect l="6385" r="13126"/>
          <a:stretch>
            <a:fillRect/>
          </a:stretch>
        </p:blipFill>
        <p:spPr>
          <a:xfrm>
            <a:off x="3573194" y="1040226"/>
            <a:ext cx="4572000" cy="4689185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1340211" y="6304002"/>
            <a:ext cx="6343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389EA9"/>
                </a:solidFill>
              </a:rPr>
              <a:t>Ďakujeme</a:t>
            </a:r>
            <a:r>
              <a:rPr lang="en-US" sz="2800" b="1" dirty="0" smtClean="0">
                <a:solidFill>
                  <a:srgbClr val="389EA9"/>
                </a:solidFill>
              </a:rPr>
              <a:t> </a:t>
            </a:r>
            <a:r>
              <a:rPr lang="en-US" sz="2800" b="1" dirty="0" err="1" smtClean="0">
                <a:solidFill>
                  <a:srgbClr val="389EA9"/>
                </a:solidFill>
              </a:rPr>
              <a:t>za</a:t>
            </a:r>
            <a:r>
              <a:rPr lang="en-US" sz="2800" b="1" dirty="0" smtClean="0">
                <a:solidFill>
                  <a:srgbClr val="389EA9"/>
                </a:solidFill>
              </a:rPr>
              <a:t> </a:t>
            </a:r>
            <a:r>
              <a:rPr lang="en-US" sz="2800" b="1" dirty="0" err="1" smtClean="0">
                <a:solidFill>
                  <a:srgbClr val="389EA9"/>
                </a:solidFill>
              </a:rPr>
              <a:t>Vašu</a:t>
            </a:r>
            <a:r>
              <a:rPr lang="en-US" sz="2800" b="1" dirty="0" smtClean="0">
                <a:solidFill>
                  <a:srgbClr val="389EA9"/>
                </a:solidFill>
              </a:rPr>
              <a:t> </a:t>
            </a:r>
            <a:r>
              <a:rPr lang="en-US" sz="2800" b="1" dirty="0" err="1" smtClean="0">
                <a:solidFill>
                  <a:srgbClr val="389EA9"/>
                </a:solidFill>
              </a:rPr>
              <a:t>podporu</a:t>
            </a:r>
            <a:r>
              <a:rPr lang="sk-SK" sz="2800" b="1" dirty="0" smtClean="0">
                <a:solidFill>
                  <a:srgbClr val="389EA9"/>
                </a:solidFill>
              </a:rPr>
              <a:t> a spoluprácu</a:t>
            </a:r>
            <a:r>
              <a:rPr lang="en-US" sz="2800" b="1" dirty="0" smtClean="0">
                <a:solidFill>
                  <a:srgbClr val="389EA9"/>
                </a:solidFill>
              </a:rPr>
              <a:t>!</a:t>
            </a:r>
            <a:endParaRPr lang="sk-SK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/>
          <a:srcRect l="50682" r="9956"/>
          <a:stretch>
            <a:fillRect/>
          </a:stretch>
        </p:blipFill>
        <p:spPr bwMode="auto">
          <a:xfrm>
            <a:off x="531536" y="1040226"/>
            <a:ext cx="3041658" cy="467260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Obrázok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5797561"/>
            <a:ext cx="790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ok 10" descr="http://32qlqe2oh5782v2og2wvbgg5.wpengine.netdna-cdn.com/wp-content/uploads/2020/10/inpsen-logo-no-bck-52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8946" y="5797561"/>
            <a:ext cx="13049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www.nierakovine.sk/files/partneri/nou-net.jpg"/>
          <p:cNvPicPr>
            <a:picLocks noChangeAspect="1" noChangeArrowheads="1"/>
          </p:cNvPicPr>
          <p:nvPr/>
        </p:nvPicPr>
        <p:blipFill>
          <a:blip r:embed="rId6" cstate="print"/>
          <a:srcRect l="18249" r="10273"/>
          <a:stretch>
            <a:fillRect/>
          </a:stretch>
        </p:blipFill>
        <p:spPr bwMode="auto">
          <a:xfrm>
            <a:off x="946150" y="5855937"/>
            <a:ext cx="1566131" cy="448065"/>
          </a:xfrm>
          <a:prstGeom prst="rect">
            <a:avLst/>
          </a:prstGeom>
          <a:noFill/>
        </p:spPr>
      </p:pic>
      <p:pic>
        <p:nvPicPr>
          <p:cNvPr id="2055" name="Picture 7" descr="https://www.nierakovine.sk/files/partneri/vou-net.jpg"/>
          <p:cNvPicPr>
            <a:picLocks noChangeAspect="1" noChangeArrowheads="1"/>
          </p:cNvPicPr>
          <p:nvPr/>
        </p:nvPicPr>
        <p:blipFill>
          <a:blip r:embed="rId7" cstate="print"/>
          <a:srcRect l="33223" r="29325"/>
          <a:stretch>
            <a:fillRect/>
          </a:stretch>
        </p:blipFill>
        <p:spPr bwMode="auto">
          <a:xfrm>
            <a:off x="5162843" y="5802323"/>
            <a:ext cx="1216103" cy="664034"/>
          </a:xfrm>
          <a:prstGeom prst="rect">
            <a:avLst/>
          </a:prstGeom>
          <a:noFill/>
        </p:spPr>
      </p:pic>
      <p:pic>
        <p:nvPicPr>
          <p:cNvPr id="2056" name="Picture 8" descr="https://www.nierakovine.sk/files/partneri/fakult-nemocnica-nitra-net.jpg"/>
          <p:cNvPicPr>
            <a:picLocks noChangeAspect="1" noChangeArrowheads="1"/>
          </p:cNvPicPr>
          <p:nvPr/>
        </p:nvPicPr>
        <p:blipFill>
          <a:blip r:embed="rId8" cstate="print"/>
          <a:srcRect l="25103" r="27130"/>
          <a:stretch>
            <a:fillRect/>
          </a:stretch>
        </p:blipFill>
        <p:spPr bwMode="auto">
          <a:xfrm>
            <a:off x="2512281" y="5827752"/>
            <a:ext cx="1240106" cy="530914"/>
          </a:xfrm>
          <a:prstGeom prst="rect">
            <a:avLst/>
          </a:prstGeom>
          <a:noFill/>
        </p:spPr>
      </p:pic>
      <p:pic>
        <p:nvPicPr>
          <p:cNvPr id="2057" name="Picture 9" descr="https://www.nierakovine.sk/files/partneri/servier-net.jpg"/>
          <p:cNvPicPr>
            <a:picLocks noChangeAspect="1" noChangeArrowheads="1"/>
          </p:cNvPicPr>
          <p:nvPr/>
        </p:nvPicPr>
        <p:blipFill>
          <a:blip r:embed="rId9" cstate="print"/>
          <a:srcRect l="21588" t="13187" r="17848"/>
          <a:stretch>
            <a:fillRect/>
          </a:stretch>
        </p:blipFill>
        <p:spPr bwMode="auto">
          <a:xfrm>
            <a:off x="3752387" y="5962312"/>
            <a:ext cx="1410456" cy="413448"/>
          </a:xfrm>
          <a:prstGeom prst="rect">
            <a:avLst/>
          </a:prstGeom>
          <a:noFill/>
        </p:spPr>
      </p:pic>
      <p:pic>
        <p:nvPicPr>
          <p:cNvPr id="2059" name="Picture 11" descr="https://www.nierakovine.sk/files/partneri/hyundai-ne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47358" y="6100886"/>
            <a:ext cx="1787154" cy="3654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522288"/>
            <a:ext cx="6565900" cy="1143000"/>
          </a:xfrm>
        </p:spPr>
        <p:txBody>
          <a:bodyPr rtlCol="0">
            <a:normAutofit fontScale="90000"/>
          </a:bodyPr>
          <a:lstStyle/>
          <a:p>
            <a:r>
              <a:rPr lang="sk-SK" sz="3600" b="1" dirty="0" smtClean="0">
                <a:solidFill>
                  <a:srgbClr val="002060"/>
                </a:solidFill>
              </a:rPr>
              <a:t>BEZPLATNÁ INFOLINKA 0800 800 183</a:t>
            </a:r>
          </a:p>
        </p:txBody>
      </p:sp>
      <p:pic>
        <p:nvPicPr>
          <p:cNvPr id="9" name="Zástupný symbol obsahu 8" descr="2020-04-01-pacientska-infolinka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288" y="2117149"/>
            <a:ext cx="8340725" cy="3197278"/>
          </a:xfrm>
        </p:spPr>
      </p:pic>
      <p:cxnSp>
        <p:nvCxnSpPr>
          <p:cNvPr id="5" name="Straight Connector 4"/>
          <p:cNvCxnSpPr/>
          <p:nvPr/>
        </p:nvCxnSpPr>
        <p:spPr>
          <a:xfrm>
            <a:off x="395288" y="6126163"/>
            <a:ext cx="8340725" cy="0"/>
          </a:xfrm>
          <a:prstGeom prst="line">
            <a:avLst/>
          </a:prstGeom>
          <a:ln>
            <a:solidFill>
              <a:srgbClr val="5E037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51" name="Picture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6211888"/>
            <a:ext cx="9461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59750" y="6211888"/>
            <a:ext cx="527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41475" y="6350000"/>
            <a:ext cx="6276975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solidFill>
                  <a:srgbClr val="A6A6A6"/>
                </a:solidFill>
                <a:latin typeface="+mn-lt"/>
                <a:cs typeface="+mn-cs"/>
              </a:rPr>
              <a:t>Bezplatná</a:t>
            </a:r>
            <a:r>
              <a:rPr lang="en-US" sz="1200" b="1" dirty="0">
                <a:solidFill>
                  <a:srgbClr val="A6A6A6"/>
                </a:solidFill>
                <a:latin typeface="+mn-lt"/>
                <a:cs typeface="+mn-cs"/>
              </a:rPr>
              <a:t> </a:t>
            </a:r>
            <a:r>
              <a:rPr lang="en-US" sz="1200" b="1" dirty="0" err="1">
                <a:solidFill>
                  <a:srgbClr val="A6A6A6"/>
                </a:solidFill>
                <a:latin typeface="+mn-lt"/>
                <a:cs typeface="+mn-cs"/>
              </a:rPr>
              <a:t>infolinka</a:t>
            </a:r>
            <a:r>
              <a:rPr lang="en-US" sz="1200" b="1" dirty="0">
                <a:solidFill>
                  <a:srgbClr val="A6A6A6"/>
                </a:solidFill>
                <a:latin typeface="+mn-lt"/>
                <a:cs typeface="+mn-cs"/>
              </a:rPr>
              <a:t>:</a:t>
            </a:r>
            <a:r>
              <a:rPr lang="en-US" sz="1200" dirty="0">
                <a:solidFill>
                  <a:srgbClr val="A6A6A6"/>
                </a:solidFill>
                <a:latin typeface="+mn-lt"/>
                <a:cs typeface="+mn-cs"/>
              </a:rPr>
              <a:t> 0800 800183 </a:t>
            </a:r>
            <a:r>
              <a:rPr lang="en-US" sz="1200" dirty="0">
                <a:solidFill>
                  <a:srgbClr val="A6A6A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200" dirty="0">
                <a:solidFill>
                  <a:srgbClr val="A6A6A6"/>
                </a:solidFill>
                <a:latin typeface="+mn-lt"/>
                <a:cs typeface="+mn-cs"/>
              </a:rPr>
              <a:t> </a:t>
            </a:r>
            <a:r>
              <a:rPr lang="en-US" sz="1200" b="1" dirty="0">
                <a:solidFill>
                  <a:srgbClr val="A6A6A6"/>
                </a:solidFill>
                <a:latin typeface="+mn-lt"/>
                <a:cs typeface="+mn-cs"/>
              </a:rPr>
              <a:t>E-mail:</a:t>
            </a:r>
            <a:r>
              <a:rPr lang="en-US" sz="1200" dirty="0">
                <a:solidFill>
                  <a:srgbClr val="A6A6A6"/>
                </a:solidFill>
                <a:latin typeface="+mn-lt"/>
                <a:cs typeface="+mn-cs"/>
              </a:rPr>
              <a:t> </a:t>
            </a:r>
            <a:r>
              <a:rPr lang="en-US" sz="1200" dirty="0" err="1">
                <a:solidFill>
                  <a:srgbClr val="A6A6A6"/>
                </a:solidFill>
                <a:latin typeface="+mn-lt"/>
                <a:cs typeface="+mn-cs"/>
              </a:rPr>
              <a:t>info@europacolon.sk</a:t>
            </a:r>
            <a:r>
              <a:rPr lang="en-US" sz="1200" dirty="0">
                <a:solidFill>
                  <a:srgbClr val="A6A6A6"/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rgbClr val="A6A6A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200" dirty="0">
                <a:solidFill>
                  <a:srgbClr val="A6A6A6"/>
                </a:solidFill>
                <a:latin typeface="+mn-lt"/>
                <a:cs typeface="+mn-cs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Cukrová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14, Bratislava 811 01</a:t>
            </a:r>
          </a:p>
        </p:txBody>
      </p:sp>
      <p:sp>
        <p:nvSpPr>
          <p:cNvPr id="10" name="Výložka 6"/>
          <p:cNvSpPr/>
          <p:nvPr/>
        </p:nvSpPr>
        <p:spPr>
          <a:xfrm>
            <a:off x="0" y="15875"/>
            <a:ext cx="4600135" cy="506413"/>
          </a:xfrm>
          <a:prstGeom prst="chevr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dirty="0" smtClean="0">
                <a:solidFill>
                  <a:schemeClr val="bg1"/>
                </a:solidFill>
              </a:rPr>
              <a:t>POMÁHAME, PODPORUJEME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787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6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Pacientske poradne</a:t>
            </a:r>
            <a:br>
              <a:rPr lang="sk-SK" sz="36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sk-SK" b="1" dirty="0" smtClean="0">
                <a:solidFill>
                  <a:srgbClr val="002060"/>
                </a:solidFill>
              </a:rPr>
              <a:t>Pacientske poradne</a:t>
            </a:r>
            <a:br>
              <a:rPr lang="sk-SK" b="1" dirty="0" smtClean="0">
                <a:solidFill>
                  <a:srgbClr val="002060"/>
                </a:solidFill>
              </a:rPr>
            </a:br>
            <a:r>
              <a:rPr lang="sk-SK" sz="3600" dirty="0" smtClean="0"/>
              <a:t>Pacient pacientovi rozumie najlepšie!</a:t>
            </a:r>
            <a:br>
              <a:rPr lang="sk-SK" sz="3600" dirty="0" smtClean="0"/>
            </a:br>
            <a:r>
              <a:rPr lang="sk-SK" sz="36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36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endParaRPr lang="sk-SK" sz="3600" b="1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950" y="1930400"/>
            <a:ext cx="2055813" cy="21907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dirty="0"/>
              <a:t>Onkodiagnóza =</a:t>
            </a:r>
          </a:p>
        </p:txBody>
      </p:sp>
      <p:sp>
        <p:nvSpPr>
          <p:cNvPr id="8" name="Rectangle 7"/>
          <p:cNvSpPr/>
          <p:nvPr/>
        </p:nvSpPr>
        <p:spPr>
          <a:xfrm>
            <a:off x="2987675" y="1930400"/>
            <a:ext cx="1679575" cy="835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>
                <a:solidFill>
                  <a:schemeClr val="tx1"/>
                </a:solidFill>
              </a:rPr>
              <a:t>Zdravotná</a:t>
            </a:r>
          </a:p>
        </p:txBody>
      </p:sp>
      <p:sp>
        <p:nvSpPr>
          <p:cNvPr id="9" name="Rectangle 8"/>
          <p:cNvSpPr/>
          <p:nvPr/>
        </p:nvSpPr>
        <p:spPr>
          <a:xfrm>
            <a:off x="2987675" y="2765425"/>
            <a:ext cx="1679575" cy="611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>
                <a:solidFill>
                  <a:schemeClr val="tx1"/>
                </a:solidFill>
              </a:rPr>
              <a:t>Psychologická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87675" y="3376613"/>
            <a:ext cx="1679575" cy="744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>
                <a:solidFill>
                  <a:schemeClr val="tx1"/>
                </a:solidFill>
              </a:rPr>
              <a:t>Sociálna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63763" y="1930400"/>
            <a:ext cx="823912" cy="2190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/>
              <a:t>záťaž</a:t>
            </a:r>
          </a:p>
        </p:txBody>
      </p:sp>
      <p:sp>
        <p:nvSpPr>
          <p:cNvPr id="11273" name="Title 1"/>
          <p:cNvSpPr txBox="1">
            <a:spLocks/>
          </p:cNvSpPr>
          <p:nvPr/>
        </p:nvSpPr>
        <p:spPr bwMode="auto">
          <a:xfrm>
            <a:off x="219075" y="4979988"/>
            <a:ext cx="644842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sz="480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2" name="Výložka 6"/>
          <p:cNvSpPr/>
          <p:nvPr/>
        </p:nvSpPr>
        <p:spPr>
          <a:xfrm>
            <a:off x="0" y="15875"/>
            <a:ext cx="6667499" cy="506413"/>
          </a:xfrm>
          <a:prstGeom prst="chevr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dirty="0">
                <a:solidFill>
                  <a:schemeClr val="bg1"/>
                </a:solidFill>
              </a:rPr>
              <a:t>Podpora chorých, monitorovanie </a:t>
            </a:r>
            <a:r>
              <a:rPr lang="sk-SK" sz="2400" b="1" dirty="0" smtClean="0">
                <a:solidFill>
                  <a:schemeClr val="bg1"/>
                </a:solidFill>
              </a:rPr>
              <a:t>ich potrieb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219075" y="4608017"/>
            <a:ext cx="492918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 smtClean="0">
                <a:solidFill>
                  <a:srgbClr val="7030A0"/>
                </a:solidFill>
                <a:latin typeface="+mn-lt"/>
              </a:rPr>
              <a:t>16 /9/2020 – LAUNCH </a:t>
            </a:r>
          </a:p>
          <a:p>
            <a:r>
              <a:rPr lang="sk-SK" sz="2400" b="1" dirty="0" smtClean="0">
                <a:solidFill>
                  <a:srgbClr val="FF0000"/>
                </a:solidFill>
                <a:latin typeface="+mn-lt"/>
              </a:rPr>
              <a:t>NOVÁ </a:t>
            </a:r>
            <a:r>
              <a:rPr lang="sk-SK" sz="2400" b="1" u="sng" dirty="0" smtClean="0">
                <a:solidFill>
                  <a:srgbClr val="FF0000"/>
                </a:solidFill>
                <a:latin typeface="+mn-lt"/>
              </a:rPr>
              <a:t> PACIENTSKA  PORADŇA  </a:t>
            </a:r>
          </a:p>
          <a:p>
            <a:r>
              <a:rPr lang="sk-SK" sz="2400" b="1" dirty="0" smtClean="0">
                <a:solidFill>
                  <a:srgbClr val="FF0000"/>
                </a:solidFill>
                <a:latin typeface="+mn-lt"/>
              </a:rPr>
              <a:t>vo</a:t>
            </a:r>
            <a:r>
              <a:rPr lang="sk-SK" sz="2400" b="1" u="sng" dirty="0" smtClean="0">
                <a:solidFill>
                  <a:srgbClr val="FF0000"/>
                </a:solidFill>
                <a:latin typeface="+mn-lt"/>
              </a:rPr>
              <a:t> FAKULTNEJ NEMOCNICI v NITRE</a:t>
            </a:r>
          </a:p>
          <a:p>
            <a:r>
              <a:rPr lang="sk-SK" sz="2400" b="1" smtClean="0">
                <a:solidFill>
                  <a:srgbClr val="FF0000"/>
                </a:solidFill>
              </a:rPr>
              <a:t>NA ONKOLÓGII 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88" y="4304715"/>
            <a:ext cx="4214813" cy="2553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Zástupný symbol obsahu 3" descr="fotohrdlicka_print-0276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929188" y="1716258"/>
            <a:ext cx="4214813" cy="258845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2288"/>
            <a:ext cx="9481625" cy="1143000"/>
          </a:xfrm>
        </p:spPr>
        <p:txBody>
          <a:bodyPr rtlCol="0">
            <a:normAutofit fontScale="90000"/>
          </a:bodyPr>
          <a:lstStyle/>
          <a:p>
            <a:r>
              <a:rPr lang="sk-SK" b="1" dirty="0" smtClean="0">
                <a:solidFill>
                  <a:srgbClr val="002060"/>
                </a:solidFill>
              </a:rPr>
              <a:t>COVID -19 INFO BLOK</a:t>
            </a:r>
            <a:br>
              <a:rPr lang="sk-SK" b="1" dirty="0" smtClean="0">
                <a:solidFill>
                  <a:srgbClr val="002060"/>
                </a:solidFill>
              </a:rPr>
            </a:br>
            <a:r>
              <a:rPr lang="sk-SK" sz="3600" b="1" dirty="0" smtClean="0">
                <a:solidFill>
                  <a:srgbClr val="002060"/>
                </a:solidFill>
              </a:rPr>
              <a:t>všetky ONKO informácie</a:t>
            </a:r>
            <a:r>
              <a:rPr lang="sk-SK" b="1" dirty="0" smtClean="0">
                <a:solidFill>
                  <a:srgbClr val="002060"/>
                </a:solidFill>
              </a:rPr>
              <a:t> </a:t>
            </a:r>
            <a:r>
              <a:rPr lang="sk-SK" sz="3600" b="1" dirty="0" smtClean="0">
                <a:solidFill>
                  <a:srgbClr val="002060"/>
                </a:solidFill>
              </a:rPr>
              <a:t>na JEDNOM MIESTE </a:t>
            </a:r>
            <a:r>
              <a:rPr lang="sk-SK" sz="3600" b="1" dirty="0" smtClean="0">
                <a:solidFill>
                  <a:srgbClr val="002060"/>
                </a:solidFill>
                <a:hlinkClick r:id="rId2"/>
              </a:rPr>
              <a:t>https://www.nierakovine.sk/covid-19-infoblok</a:t>
            </a:r>
            <a:r>
              <a:rPr lang="sk-SK" sz="3600" b="1" dirty="0" smtClean="0">
                <a:solidFill>
                  <a:srgbClr val="002060"/>
                </a:solidFill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95288" y="6126163"/>
            <a:ext cx="8340725" cy="0"/>
          </a:xfrm>
          <a:prstGeom prst="line">
            <a:avLst/>
          </a:prstGeom>
          <a:ln>
            <a:solidFill>
              <a:srgbClr val="5E037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51" name="Picture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6211888"/>
            <a:ext cx="9461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59750" y="6211888"/>
            <a:ext cx="527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41475" y="6350000"/>
            <a:ext cx="6276975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solidFill>
                  <a:srgbClr val="A6A6A6"/>
                </a:solidFill>
                <a:latin typeface="+mn-lt"/>
                <a:cs typeface="+mn-cs"/>
              </a:rPr>
              <a:t>Bezplatná</a:t>
            </a:r>
            <a:r>
              <a:rPr lang="en-US" sz="1200" b="1" dirty="0">
                <a:solidFill>
                  <a:srgbClr val="A6A6A6"/>
                </a:solidFill>
                <a:latin typeface="+mn-lt"/>
                <a:cs typeface="+mn-cs"/>
              </a:rPr>
              <a:t> </a:t>
            </a:r>
            <a:r>
              <a:rPr lang="en-US" sz="1200" b="1" dirty="0" err="1">
                <a:solidFill>
                  <a:srgbClr val="A6A6A6"/>
                </a:solidFill>
                <a:latin typeface="+mn-lt"/>
                <a:cs typeface="+mn-cs"/>
              </a:rPr>
              <a:t>infolinka</a:t>
            </a:r>
            <a:r>
              <a:rPr lang="en-US" sz="1200" b="1" dirty="0">
                <a:solidFill>
                  <a:srgbClr val="A6A6A6"/>
                </a:solidFill>
                <a:latin typeface="+mn-lt"/>
                <a:cs typeface="+mn-cs"/>
              </a:rPr>
              <a:t>:</a:t>
            </a:r>
            <a:r>
              <a:rPr lang="en-US" sz="1200" dirty="0">
                <a:solidFill>
                  <a:srgbClr val="A6A6A6"/>
                </a:solidFill>
                <a:latin typeface="+mn-lt"/>
                <a:cs typeface="+mn-cs"/>
              </a:rPr>
              <a:t> 0800 800183 </a:t>
            </a:r>
            <a:r>
              <a:rPr lang="en-US" sz="1200" dirty="0">
                <a:solidFill>
                  <a:srgbClr val="A6A6A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200" dirty="0">
                <a:solidFill>
                  <a:srgbClr val="A6A6A6"/>
                </a:solidFill>
                <a:latin typeface="+mn-lt"/>
                <a:cs typeface="+mn-cs"/>
              </a:rPr>
              <a:t> </a:t>
            </a:r>
            <a:r>
              <a:rPr lang="en-US" sz="1200" b="1" dirty="0">
                <a:solidFill>
                  <a:srgbClr val="A6A6A6"/>
                </a:solidFill>
                <a:latin typeface="+mn-lt"/>
                <a:cs typeface="+mn-cs"/>
              </a:rPr>
              <a:t>E-mail:</a:t>
            </a:r>
            <a:r>
              <a:rPr lang="en-US" sz="1200" dirty="0">
                <a:solidFill>
                  <a:srgbClr val="A6A6A6"/>
                </a:solidFill>
                <a:latin typeface="+mn-lt"/>
                <a:cs typeface="+mn-cs"/>
              </a:rPr>
              <a:t> </a:t>
            </a:r>
            <a:r>
              <a:rPr lang="en-US" sz="1200" dirty="0" err="1">
                <a:solidFill>
                  <a:srgbClr val="A6A6A6"/>
                </a:solidFill>
                <a:latin typeface="+mn-lt"/>
                <a:cs typeface="+mn-cs"/>
              </a:rPr>
              <a:t>info@europacolon.sk</a:t>
            </a:r>
            <a:r>
              <a:rPr lang="en-US" sz="1200" dirty="0">
                <a:solidFill>
                  <a:srgbClr val="A6A6A6"/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rgbClr val="A6A6A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200" dirty="0">
                <a:solidFill>
                  <a:srgbClr val="A6A6A6"/>
                </a:solidFill>
                <a:latin typeface="+mn-lt"/>
                <a:cs typeface="+mn-cs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Cukrová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14, Bratislava 811 01</a:t>
            </a:r>
          </a:p>
        </p:txBody>
      </p:sp>
      <p:sp>
        <p:nvSpPr>
          <p:cNvPr id="10" name="Výložka 6"/>
          <p:cNvSpPr/>
          <p:nvPr/>
        </p:nvSpPr>
        <p:spPr>
          <a:xfrm>
            <a:off x="0" y="15875"/>
            <a:ext cx="2767013" cy="506413"/>
          </a:xfrm>
          <a:prstGeom prst="chevr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dirty="0" smtClean="0">
                <a:solidFill>
                  <a:schemeClr val="bg1"/>
                </a:solidFill>
              </a:rPr>
              <a:t>INFORMUJEME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0693" y="2149308"/>
            <a:ext cx="7702550" cy="40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51" y="351692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k-SK" sz="3100" b="1" dirty="0" smtClean="0">
                <a:solidFill>
                  <a:srgbClr val="7030A0"/>
                </a:solidFill>
              </a:rPr>
              <a:t/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sz="3100" b="1" dirty="0" smtClean="0">
                <a:solidFill>
                  <a:srgbClr val="7030A0"/>
                </a:solidFill>
              </a:rPr>
              <a:t/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sz="3100" b="1" dirty="0" smtClean="0">
                <a:solidFill>
                  <a:srgbClr val="7030A0"/>
                </a:solidFill>
              </a:rPr>
              <a:t/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sz="3100" b="1" dirty="0" smtClean="0">
                <a:solidFill>
                  <a:srgbClr val="7030A0"/>
                </a:solidFill>
              </a:rPr>
              <a:t/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sz="3100" b="1" dirty="0" smtClean="0">
                <a:solidFill>
                  <a:srgbClr val="7030A0"/>
                </a:solidFill>
              </a:rPr>
              <a:t/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sz="3100" b="1" dirty="0" smtClean="0">
                <a:solidFill>
                  <a:srgbClr val="7030A0"/>
                </a:solidFill>
              </a:rPr>
              <a:t/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sz="3100" b="1" dirty="0" smtClean="0">
                <a:solidFill>
                  <a:srgbClr val="7030A0"/>
                </a:solidFill>
              </a:rPr>
              <a:t/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sz="3100" b="1" dirty="0" smtClean="0">
                <a:solidFill>
                  <a:srgbClr val="7030A0"/>
                </a:solidFill>
              </a:rPr>
              <a:t/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sz="3100" b="1" dirty="0" smtClean="0">
                <a:solidFill>
                  <a:srgbClr val="7030A0"/>
                </a:solidFill>
              </a:rPr>
              <a:t/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sz="3100" b="1" dirty="0" smtClean="0">
                <a:solidFill>
                  <a:srgbClr val="7030A0"/>
                </a:solidFill>
              </a:rPr>
              <a:t/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sz="3100" b="1" dirty="0" smtClean="0">
                <a:solidFill>
                  <a:srgbClr val="7030A0"/>
                </a:solidFill>
              </a:rPr>
              <a:t/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sz="3100" b="1" dirty="0" smtClean="0">
                <a:solidFill>
                  <a:srgbClr val="7030A0"/>
                </a:solidFill>
              </a:rPr>
              <a:t/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sz="3100" b="1" dirty="0" smtClean="0">
                <a:solidFill>
                  <a:srgbClr val="7030A0"/>
                </a:solidFill>
              </a:rPr>
              <a:t/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sz="3100" b="1" dirty="0" smtClean="0">
                <a:solidFill>
                  <a:srgbClr val="7030A0"/>
                </a:solidFill>
              </a:rPr>
              <a:t/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sz="3100" b="1" dirty="0" smtClean="0">
                <a:solidFill>
                  <a:srgbClr val="7030A0"/>
                </a:solidFill>
              </a:rPr>
              <a:t/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sz="3100" b="1" dirty="0" smtClean="0">
                <a:solidFill>
                  <a:srgbClr val="7030A0"/>
                </a:solidFill>
              </a:rPr>
              <a:t>NOVÝ DRUH TERÉNNEJ </a:t>
            </a:r>
            <a:r>
              <a:rPr lang="en-US" sz="3100" b="1" dirty="0" smtClean="0">
                <a:solidFill>
                  <a:srgbClr val="7030A0"/>
                </a:solidFill>
              </a:rPr>
              <a:t>SOCIÁLN</a:t>
            </a:r>
            <a:r>
              <a:rPr lang="sk-SK" sz="3100" b="1" dirty="0" smtClean="0">
                <a:solidFill>
                  <a:srgbClr val="7030A0"/>
                </a:solidFill>
              </a:rPr>
              <a:t>EJ </a:t>
            </a:r>
            <a:r>
              <a:rPr lang="en-US" sz="3100" b="1" dirty="0" smtClean="0">
                <a:solidFill>
                  <a:srgbClr val="7030A0"/>
                </a:solidFill>
              </a:rPr>
              <a:t> POMOC</a:t>
            </a:r>
            <a:r>
              <a:rPr lang="sk-SK" sz="3100" b="1" dirty="0" smtClean="0">
                <a:solidFill>
                  <a:srgbClr val="7030A0"/>
                </a:solidFill>
              </a:rPr>
              <a:t>I</a:t>
            </a:r>
            <a:r>
              <a:rPr lang="sk-SK" sz="4000" b="1" dirty="0" smtClean="0">
                <a:solidFill>
                  <a:srgbClr val="7030A0"/>
                </a:solidFill>
              </a:rPr>
              <a:t/>
            </a:r>
            <a:br>
              <a:rPr lang="sk-SK" sz="4000" b="1" dirty="0" smtClean="0">
                <a:solidFill>
                  <a:srgbClr val="7030A0"/>
                </a:solidFill>
              </a:rPr>
            </a:br>
            <a:r>
              <a:rPr lang="sk-SK" sz="4900" b="1" dirty="0" smtClean="0">
                <a:solidFill>
                  <a:srgbClr val="7030A0"/>
                </a:solidFill>
              </a:rPr>
              <a:t>DOMÁCI ONKOASISTENTI</a:t>
            </a:r>
            <a:r>
              <a:rPr lang="sk-SK" sz="3100" dirty="0" smtClean="0">
                <a:solidFill>
                  <a:srgbClr val="002060"/>
                </a:solidFill>
              </a:rPr>
              <a:t/>
            </a:r>
            <a:br>
              <a:rPr lang="sk-SK" sz="3100" dirty="0" smtClean="0">
                <a:solidFill>
                  <a:srgbClr val="002060"/>
                </a:solidFill>
              </a:rPr>
            </a:br>
            <a:r>
              <a:rPr lang="sk-SK" sz="3100" b="1" dirty="0" smtClean="0">
                <a:solidFill>
                  <a:srgbClr val="7030A0"/>
                </a:solidFill>
              </a:rPr>
              <a:t>Bezpečie, porozumenie, vzdelávanie</a:t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sz="2800" b="1" i="1" u="sng" dirty="0" smtClean="0"/>
              <a:t>Výhoda domácej liečby  pri  </a:t>
            </a:r>
            <a:r>
              <a:rPr lang="sk-SK" sz="2800" b="1" i="1" u="sng" dirty="0" err="1" smtClean="0"/>
              <a:t>onko</a:t>
            </a:r>
            <a:r>
              <a:rPr lang="sk-SK" sz="2800" b="1" i="1" u="sng" dirty="0" smtClean="0"/>
              <a:t> ochoreniach  NET 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>znižuje riziko </a:t>
            </a:r>
            <a:r>
              <a:rPr lang="sk-SK" sz="2800" dirty="0" smtClean="0"/>
              <a:t>nákazy </a:t>
            </a:r>
            <a:r>
              <a:rPr lang="sk-SK" sz="2800" dirty="0" smtClean="0"/>
              <a:t>v </a:t>
            </a:r>
            <a:r>
              <a:rPr lang="sk-SK" sz="2800" dirty="0" smtClean="0"/>
              <a:t>nemocničnom </a:t>
            </a:r>
            <a:r>
              <a:rPr lang="sk-SK" sz="2800" dirty="0" smtClean="0"/>
              <a:t>prostredí</a:t>
            </a:r>
            <a:br>
              <a:rPr lang="sk-SK" sz="2800" dirty="0" smtClean="0"/>
            </a:br>
            <a:r>
              <a:rPr lang="sk-SK" sz="2800" dirty="0" smtClean="0"/>
              <a:t>bez nutnosti chodiť do zdravotníckeho </a:t>
            </a:r>
            <a:r>
              <a:rPr lang="sk-SK" sz="2800" dirty="0" smtClean="0"/>
              <a:t>zariadenia</a:t>
            </a:r>
            <a:br>
              <a:rPr lang="sk-SK" sz="2800" dirty="0" smtClean="0"/>
            </a:br>
            <a:r>
              <a:rPr lang="sk-SK" sz="2800" dirty="0" smtClean="0"/>
              <a:t>forma </a:t>
            </a:r>
            <a:r>
              <a:rPr lang="sk-SK" sz="2800" dirty="0" err="1" smtClean="0"/>
              <a:t>samopodania</a:t>
            </a:r>
            <a:r>
              <a:rPr lang="sk-SK" sz="2800" dirty="0" smtClean="0"/>
              <a:t> </a:t>
            </a:r>
            <a:r>
              <a:rPr lang="sk-SK" sz="2800" dirty="0" smtClean="0"/>
              <a:t>je </a:t>
            </a:r>
            <a:r>
              <a:rPr lang="sk-SK" sz="2800" dirty="0" smtClean="0"/>
              <a:t>injekciou + asistencia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b="1" i="1" u="sng" dirty="0" smtClean="0"/>
              <a:t>Nová sociálna pomoc pacientom </a:t>
            </a:r>
            <a:r>
              <a:rPr lang="sk-SK" sz="2800" b="1" i="1" u="sng" dirty="0" smtClean="0"/>
              <a:t>s </a:t>
            </a:r>
            <a:r>
              <a:rPr lang="sk-SK" sz="2800" b="1" i="1" u="sng" dirty="0" smtClean="0"/>
              <a:t>NET</a:t>
            </a:r>
            <a:r>
              <a:rPr lang="sk-SK" sz="2800" b="1" dirty="0" smtClean="0"/>
              <a:t> 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b="1" dirty="0" smtClean="0"/>
              <a:t>pomoc </a:t>
            </a:r>
            <a:r>
              <a:rPr lang="sk-SK" sz="2800" b="1" dirty="0" smtClean="0"/>
              <a:t>domácich </a:t>
            </a:r>
            <a:r>
              <a:rPr lang="sk-SK" sz="2800" b="1" dirty="0" err="1" smtClean="0"/>
              <a:t>onko</a:t>
            </a:r>
            <a:r>
              <a:rPr lang="sk-SK" sz="2800" b="1" dirty="0" smtClean="0"/>
              <a:t> </a:t>
            </a:r>
            <a:r>
              <a:rPr lang="sk-SK" sz="2800" b="1" dirty="0" smtClean="0"/>
              <a:t>asistentov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>úplne nová terénna sociálna služba 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>asistencia pri </a:t>
            </a:r>
            <a:r>
              <a:rPr lang="sk-SK" sz="2800" dirty="0" smtClean="0"/>
              <a:t>domácej aplikácii </a:t>
            </a:r>
            <a:r>
              <a:rPr lang="sk-SK" sz="2800" dirty="0" smtClean="0"/>
              <a:t>liečby</a:t>
            </a:r>
            <a:br>
              <a:rPr lang="sk-SK" sz="2800" dirty="0" smtClean="0"/>
            </a:br>
            <a:r>
              <a:rPr lang="sk-SK" sz="2800" dirty="0" smtClean="0"/>
              <a:t>kvalita liečby dodržaná</a:t>
            </a:r>
            <a:br>
              <a:rPr lang="sk-SK" sz="2800" dirty="0" smtClean="0"/>
            </a:br>
            <a:r>
              <a:rPr lang="sk-SK" sz="2800" dirty="0" smtClean="0"/>
              <a:t>opora, istota - psychika</a:t>
            </a:r>
            <a:br>
              <a:rPr lang="sk-SK" sz="2800" dirty="0" smtClean="0"/>
            </a:br>
            <a:r>
              <a:rPr lang="sk-SK" sz="2800" dirty="0" smtClean="0"/>
              <a:t>vzdelávanie</a:t>
            </a:r>
            <a:br>
              <a:rPr lang="sk-SK" sz="2800" dirty="0" smtClean="0"/>
            </a:br>
            <a:r>
              <a:rPr lang="sk-SK" sz="3100" b="1" dirty="0" smtClean="0">
                <a:solidFill>
                  <a:srgbClr val="7030A0"/>
                </a:solidFill>
              </a:rPr>
              <a:t/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dirty="0" smtClean="0">
                <a:solidFill>
                  <a:srgbClr val="002060"/>
                </a:solidFill>
              </a:rPr>
              <a:t/>
            </a:r>
            <a:br>
              <a:rPr lang="sk-SK" dirty="0" smtClean="0">
                <a:solidFill>
                  <a:srgbClr val="002060"/>
                </a:solidFill>
              </a:rPr>
            </a:br>
            <a:endParaRPr lang="en-US" sz="3600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94551" y="6126163"/>
            <a:ext cx="8341569" cy="0"/>
          </a:xfrm>
          <a:prstGeom prst="line">
            <a:avLst/>
          </a:prstGeom>
          <a:ln>
            <a:solidFill>
              <a:srgbClr val="5E037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4552" y="6211672"/>
            <a:ext cx="947248" cy="574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59665" y="6211672"/>
            <a:ext cx="527135" cy="529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1311" y="6350276"/>
            <a:ext cx="6277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A6A6A6"/>
                </a:solidFill>
              </a:rPr>
              <a:t>Bezplatná</a:t>
            </a:r>
            <a:r>
              <a:rPr lang="en-US" sz="1200" b="1" dirty="0" smtClean="0">
                <a:solidFill>
                  <a:srgbClr val="A6A6A6"/>
                </a:solidFill>
              </a:rPr>
              <a:t> </a:t>
            </a:r>
            <a:r>
              <a:rPr lang="en-US" sz="1200" b="1" dirty="0" err="1" smtClean="0">
                <a:solidFill>
                  <a:srgbClr val="A6A6A6"/>
                </a:solidFill>
              </a:rPr>
              <a:t>infolinka</a:t>
            </a:r>
            <a:r>
              <a:rPr lang="en-US" sz="1200" b="1" dirty="0" smtClean="0">
                <a:solidFill>
                  <a:srgbClr val="A6A6A6"/>
                </a:solidFill>
              </a:rPr>
              <a:t>:</a:t>
            </a:r>
            <a:r>
              <a:rPr lang="en-US" sz="1200" dirty="0" smtClean="0">
                <a:solidFill>
                  <a:srgbClr val="A6A6A6"/>
                </a:solidFill>
              </a:rPr>
              <a:t> 0800 800183 </a:t>
            </a:r>
            <a:r>
              <a:rPr lang="en-US" sz="1200" dirty="0" smtClean="0">
                <a:solidFill>
                  <a:srgbClr val="A6A6A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200" dirty="0" smtClean="0">
                <a:solidFill>
                  <a:srgbClr val="A6A6A6"/>
                </a:solidFill>
              </a:rPr>
              <a:t> </a:t>
            </a:r>
            <a:r>
              <a:rPr lang="en-US" sz="1200" b="1" dirty="0" smtClean="0">
                <a:solidFill>
                  <a:srgbClr val="A6A6A6"/>
                </a:solidFill>
              </a:rPr>
              <a:t>E-mail:</a:t>
            </a:r>
            <a:r>
              <a:rPr lang="en-US" sz="1200" dirty="0" smtClean="0">
                <a:solidFill>
                  <a:srgbClr val="A6A6A6"/>
                </a:solidFill>
              </a:rPr>
              <a:t> </a:t>
            </a:r>
            <a:r>
              <a:rPr lang="en-US" sz="1200" dirty="0" err="1" smtClean="0">
                <a:solidFill>
                  <a:srgbClr val="A6A6A6"/>
                </a:solidFill>
              </a:rPr>
              <a:t>info@europacolon.sk</a:t>
            </a:r>
            <a:r>
              <a:rPr lang="en-US" sz="1200" dirty="0" smtClean="0">
                <a:solidFill>
                  <a:srgbClr val="A6A6A6"/>
                </a:solidFill>
              </a:rPr>
              <a:t> </a:t>
            </a:r>
            <a:r>
              <a:rPr lang="en-US" sz="1200" dirty="0" smtClean="0">
                <a:solidFill>
                  <a:srgbClr val="A6A6A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200" dirty="0" smtClean="0">
                <a:solidFill>
                  <a:srgbClr val="A6A6A6"/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</a:rPr>
              <a:t>Cukrová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 14, Bratislava 811 01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86482" y="4081842"/>
            <a:ext cx="3249638" cy="2129830"/>
          </a:xfrm>
          <a:prstGeom prst="rect">
            <a:avLst/>
          </a:prstGeom>
        </p:spPr>
      </p:pic>
      <p:sp>
        <p:nvSpPr>
          <p:cNvPr id="11" name="Výložka 10"/>
          <p:cNvSpPr/>
          <p:nvPr/>
        </p:nvSpPr>
        <p:spPr>
          <a:xfrm>
            <a:off x="-1" y="15084"/>
            <a:ext cx="6217921" cy="506590"/>
          </a:xfrm>
          <a:prstGeom prst="chevr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k-SK" sz="2400" b="1" dirty="0" smtClean="0">
                <a:solidFill>
                  <a:schemeClr val="bg1"/>
                </a:solidFill>
              </a:rPr>
              <a:t>Podporujeme  ich v liečbe i v živote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26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51" y="923192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k-SK" sz="3100" b="1" dirty="0" smtClean="0">
                <a:solidFill>
                  <a:srgbClr val="7030A0"/>
                </a:solidFill>
              </a:rPr>
              <a:t/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sz="3100" b="1" dirty="0" smtClean="0">
                <a:solidFill>
                  <a:srgbClr val="7030A0"/>
                </a:solidFill>
              </a:rPr>
              <a:t/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sz="3100" b="1" dirty="0" smtClean="0">
                <a:solidFill>
                  <a:srgbClr val="7030A0"/>
                </a:solidFill>
              </a:rPr>
              <a:t/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sz="3100" b="1" dirty="0" smtClean="0">
                <a:solidFill>
                  <a:srgbClr val="7030A0"/>
                </a:solidFill>
              </a:rPr>
              <a:t/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sz="3100" b="1" dirty="0" smtClean="0">
                <a:solidFill>
                  <a:srgbClr val="7030A0"/>
                </a:solidFill>
              </a:rPr>
              <a:t/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sz="3100" b="1" dirty="0" smtClean="0">
                <a:solidFill>
                  <a:srgbClr val="7030A0"/>
                </a:solidFill>
              </a:rPr>
              <a:t/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sz="3100" b="1" dirty="0" smtClean="0">
                <a:solidFill>
                  <a:srgbClr val="7030A0"/>
                </a:solidFill>
              </a:rPr>
              <a:t/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sz="3100" b="1" dirty="0" smtClean="0">
                <a:solidFill>
                  <a:srgbClr val="7030A0"/>
                </a:solidFill>
              </a:rPr>
              <a:t/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sz="3100" b="1" dirty="0" smtClean="0">
                <a:solidFill>
                  <a:srgbClr val="7030A0"/>
                </a:solidFill>
              </a:rPr>
              <a:t/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sz="3100" b="1" dirty="0" smtClean="0">
                <a:solidFill>
                  <a:srgbClr val="7030A0"/>
                </a:solidFill>
              </a:rPr>
              <a:t/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sz="3100" b="1" dirty="0" smtClean="0">
                <a:solidFill>
                  <a:srgbClr val="7030A0"/>
                </a:solidFill>
              </a:rPr>
              <a:t/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sz="3100" b="1" dirty="0" smtClean="0">
                <a:solidFill>
                  <a:srgbClr val="7030A0"/>
                </a:solidFill>
              </a:rPr>
              <a:t/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sz="3100" b="1" dirty="0" smtClean="0">
                <a:solidFill>
                  <a:srgbClr val="7030A0"/>
                </a:solidFill>
              </a:rPr>
              <a:t>NOVÝ DRUH TERÉNNEJ </a:t>
            </a:r>
            <a:r>
              <a:rPr lang="en-US" sz="3100" b="1" dirty="0" smtClean="0">
                <a:solidFill>
                  <a:srgbClr val="7030A0"/>
                </a:solidFill>
              </a:rPr>
              <a:t>SOCIÁLN</a:t>
            </a:r>
            <a:r>
              <a:rPr lang="sk-SK" sz="3100" b="1" dirty="0" smtClean="0">
                <a:solidFill>
                  <a:srgbClr val="7030A0"/>
                </a:solidFill>
              </a:rPr>
              <a:t>EJ </a:t>
            </a:r>
            <a:r>
              <a:rPr lang="en-US" sz="3100" b="1" dirty="0" smtClean="0">
                <a:solidFill>
                  <a:srgbClr val="7030A0"/>
                </a:solidFill>
              </a:rPr>
              <a:t> POMOC</a:t>
            </a:r>
            <a:r>
              <a:rPr lang="sk-SK" sz="3100" b="1" dirty="0" smtClean="0">
                <a:solidFill>
                  <a:srgbClr val="7030A0"/>
                </a:solidFill>
              </a:rPr>
              <a:t>I</a:t>
            </a:r>
            <a:r>
              <a:rPr lang="sk-SK" sz="4000" b="1" dirty="0" smtClean="0">
                <a:solidFill>
                  <a:srgbClr val="7030A0"/>
                </a:solidFill>
              </a:rPr>
              <a:t/>
            </a:r>
            <a:br>
              <a:rPr lang="sk-SK" sz="4000" b="1" dirty="0" smtClean="0">
                <a:solidFill>
                  <a:srgbClr val="7030A0"/>
                </a:solidFill>
              </a:rPr>
            </a:br>
            <a:r>
              <a:rPr lang="sk-SK" sz="4000" b="1" dirty="0" smtClean="0">
                <a:solidFill>
                  <a:srgbClr val="7030A0"/>
                </a:solidFill>
              </a:rPr>
              <a:t>DOMÁCI ONKOASISTENTI</a:t>
            </a:r>
            <a:r>
              <a:rPr lang="sk-SK" sz="3100" dirty="0" smtClean="0">
                <a:solidFill>
                  <a:srgbClr val="002060"/>
                </a:solidFill>
              </a:rPr>
              <a:t/>
            </a:r>
            <a:br>
              <a:rPr lang="sk-SK" sz="3100" dirty="0" smtClean="0">
                <a:solidFill>
                  <a:srgbClr val="002060"/>
                </a:solidFill>
              </a:rPr>
            </a:br>
            <a:r>
              <a:rPr lang="sk-SK" sz="3100" b="1" dirty="0" smtClean="0">
                <a:solidFill>
                  <a:srgbClr val="7030A0"/>
                </a:solidFill>
              </a:rPr>
              <a:t>Bezpečie, porozumenie, vzdelávanie</a:t>
            </a:r>
            <a:r>
              <a:rPr lang="sk-SK" sz="3100" b="1" dirty="0" smtClean="0">
                <a:solidFill>
                  <a:srgbClr val="7030A0"/>
                </a:solidFill>
              </a:rPr>
              <a:t/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sz="3100" b="1" dirty="0" smtClean="0">
                <a:solidFill>
                  <a:srgbClr val="7030A0"/>
                </a:solidFill>
              </a:rPr>
              <a:t/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sz="2800" b="1" i="1" u="sng" dirty="0" smtClean="0"/>
              <a:t>Výhoda domácej </a:t>
            </a:r>
            <a:r>
              <a:rPr lang="sk-SK" sz="2800" b="1" i="1" u="sng" dirty="0" err="1" smtClean="0"/>
              <a:t>onko</a:t>
            </a:r>
            <a:r>
              <a:rPr lang="sk-SK" sz="2800" b="1" i="1" u="sng" dirty="0" smtClean="0"/>
              <a:t> asistencie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>ochrana zdravia  - znižuje riziko </a:t>
            </a:r>
            <a:r>
              <a:rPr lang="sk-SK" sz="2800" dirty="0" smtClean="0"/>
              <a:t>nákazy 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>podpora psychiky eliminácia stresu, </a:t>
            </a:r>
            <a:br>
              <a:rPr lang="sk-SK" sz="2800" dirty="0" smtClean="0"/>
            </a:br>
            <a:r>
              <a:rPr lang="sk-SK" sz="2800" dirty="0" smtClean="0"/>
              <a:t>šetrenie zdrojov -  čas, energia, peniaze</a:t>
            </a:r>
            <a:br>
              <a:rPr lang="sk-SK" sz="2800" dirty="0" smtClean="0"/>
            </a:br>
            <a:r>
              <a:rPr lang="sk-SK" sz="2800" dirty="0" smtClean="0"/>
              <a:t>odťažiť rodinných príslušníkov</a:t>
            </a:r>
            <a:br>
              <a:rPr lang="sk-SK" sz="2800" dirty="0" smtClean="0"/>
            </a:br>
            <a:r>
              <a:rPr lang="sk-SK" sz="2800" dirty="0" smtClean="0"/>
              <a:t>dodržanie liečby a  </a:t>
            </a:r>
            <a:r>
              <a:rPr lang="sk-SK" sz="2800" dirty="0" err="1" smtClean="0"/>
              <a:t>compliance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>kvalita </a:t>
            </a:r>
            <a:r>
              <a:rPr lang="sk-SK" sz="2800" dirty="0" smtClean="0"/>
              <a:t>života </a:t>
            </a:r>
            <a:br>
              <a:rPr lang="sk-SK" sz="2800" dirty="0" smtClean="0"/>
            </a:b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3100" b="1" dirty="0" smtClean="0">
                <a:solidFill>
                  <a:srgbClr val="7030A0"/>
                </a:solidFill>
              </a:rPr>
              <a:t/>
            </a:r>
            <a:br>
              <a:rPr lang="sk-SK" sz="3100" b="1" dirty="0" smtClean="0">
                <a:solidFill>
                  <a:srgbClr val="7030A0"/>
                </a:solidFill>
              </a:rPr>
            </a:br>
            <a:r>
              <a:rPr lang="sk-SK" dirty="0" smtClean="0">
                <a:solidFill>
                  <a:srgbClr val="002060"/>
                </a:solidFill>
              </a:rPr>
              <a:t/>
            </a:r>
            <a:br>
              <a:rPr lang="sk-SK" dirty="0" smtClean="0">
                <a:solidFill>
                  <a:srgbClr val="002060"/>
                </a:solidFill>
              </a:rPr>
            </a:br>
            <a:endParaRPr lang="en-US" sz="3600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94551" y="6126163"/>
            <a:ext cx="8341569" cy="0"/>
          </a:xfrm>
          <a:prstGeom prst="line">
            <a:avLst/>
          </a:prstGeom>
          <a:ln>
            <a:solidFill>
              <a:srgbClr val="5E037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4552" y="6211672"/>
            <a:ext cx="947248" cy="574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59665" y="6211672"/>
            <a:ext cx="527135" cy="529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1311" y="6350276"/>
            <a:ext cx="6277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A6A6A6"/>
                </a:solidFill>
              </a:rPr>
              <a:t>Bezplatná</a:t>
            </a:r>
            <a:r>
              <a:rPr lang="en-US" sz="1200" b="1" dirty="0" smtClean="0">
                <a:solidFill>
                  <a:srgbClr val="A6A6A6"/>
                </a:solidFill>
              </a:rPr>
              <a:t> </a:t>
            </a:r>
            <a:r>
              <a:rPr lang="en-US" sz="1200" b="1" dirty="0" err="1" smtClean="0">
                <a:solidFill>
                  <a:srgbClr val="A6A6A6"/>
                </a:solidFill>
              </a:rPr>
              <a:t>infolinka</a:t>
            </a:r>
            <a:r>
              <a:rPr lang="en-US" sz="1200" b="1" dirty="0" smtClean="0">
                <a:solidFill>
                  <a:srgbClr val="A6A6A6"/>
                </a:solidFill>
              </a:rPr>
              <a:t>:</a:t>
            </a:r>
            <a:r>
              <a:rPr lang="en-US" sz="1200" dirty="0" smtClean="0">
                <a:solidFill>
                  <a:srgbClr val="A6A6A6"/>
                </a:solidFill>
              </a:rPr>
              <a:t> 0800 800183 </a:t>
            </a:r>
            <a:r>
              <a:rPr lang="en-US" sz="1200" dirty="0" smtClean="0">
                <a:solidFill>
                  <a:srgbClr val="A6A6A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200" dirty="0" smtClean="0">
                <a:solidFill>
                  <a:srgbClr val="A6A6A6"/>
                </a:solidFill>
              </a:rPr>
              <a:t> </a:t>
            </a:r>
            <a:r>
              <a:rPr lang="en-US" sz="1200" b="1" dirty="0" smtClean="0">
                <a:solidFill>
                  <a:srgbClr val="A6A6A6"/>
                </a:solidFill>
              </a:rPr>
              <a:t>E-mail:</a:t>
            </a:r>
            <a:r>
              <a:rPr lang="en-US" sz="1200" dirty="0" smtClean="0">
                <a:solidFill>
                  <a:srgbClr val="A6A6A6"/>
                </a:solidFill>
              </a:rPr>
              <a:t> </a:t>
            </a:r>
            <a:r>
              <a:rPr lang="en-US" sz="1200" dirty="0" err="1" smtClean="0">
                <a:solidFill>
                  <a:srgbClr val="A6A6A6"/>
                </a:solidFill>
              </a:rPr>
              <a:t>info@europacolon.sk</a:t>
            </a:r>
            <a:r>
              <a:rPr lang="en-US" sz="1200" dirty="0" smtClean="0">
                <a:solidFill>
                  <a:srgbClr val="A6A6A6"/>
                </a:solidFill>
              </a:rPr>
              <a:t> </a:t>
            </a:r>
            <a:r>
              <a:rPr lang="en-US" sz="1200" dirty="0" smtClean="0">
                <a:solidFill>
                  <a:srgbClr val="A6A6A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200" dirty="0" smtClean="0">
                <a:solidFill>
                  <a:srgbClr val="A6A6A6"/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</a:rPr>
              <a:t>Cukrová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 14, Bratislava 811 01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86482" y="4081842"/>
            <a:ext cx="3249638" cy="2129830"/>
          </a:xfrm>
          <a:prstGeom prst="rect">
            <a:avLst/>
          </a:prstGeom>
        </p:spPr>
      </p:pic>
      <p:sp>
        <p:nvSpPr>
          <p:cNvPr id="11" name="Výložka 10"/>
          <p:cNvSpPr/>
          <p:nvPr/>
        </p:nvSpPr>
        <p:spPr>
          <a:xfrm>
            <a:off x="-1" y="15084"/>
            <a:ext cx="6217921" cy="506590"/>
          </a:xfrm>
          <a:prstGeom prst="chevr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k-SK" sz="2400" b="1" dirty="0" smtClean="0">
                <a:solidFill>
                  <a:schemeClr val="bg1"/>
                </a:solidFill>
              </a:rPr>
              <a:t>Podporujeme  ich v liečbe i v živote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26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 smtClean="0">
                <a:solidFill>
                  <a:srgbClr val="7030A0"/>
                </a:solidFill>
              </a:rPr>
              <a:t>Víťazny</a:t>
            </a:r>
            <a:r>
              <a:rPr lang="sk-SK" b="1" dirty="0" smtClean="0">
                <a:solidFill>
                  <a:srgbClr val="7030A0"/>
                </a:solidFill>
              </a:rPr>
              <a:t> </a:t>
            </a:r>
            <a:r>
              <a:rPr lang="sk-SK" b="1" dirty="0" err="1" smtClean="0">
                <a:solidFill>
                  <a:srgbClr val="7030A0"/>
                </a:solidFill>
              </a:rPr>
              <a:t>europsky</a:t>
            </a:r>
            <a:r>
              <a:rPr lang="sk-SK" b="1" dirty="0" smtClean="0">
                <a:solidFill>
                  <a:srgbClr val="7030A0"/>
                </a:solidFill>
              </a:rPr>
              <a:t> grant na </a:t>
            </a:r>
            <a:r>
              <a:rPr lang="sk-SK" b="1" dirty="0" err="1" smtClean="0">
                <a:solidFill>
                  <a:srgbClr val="7030A0"/>
                </a:solidFill>
              </a:rPr>
              <a:t>publikaciu</a:t>
            </a:r>
            <a:r>
              <a:rPr lang="sk-SK" b="1" dirty="0" smtClean="0">
                <a:solidFill>
                  <a:srgbClr val="7030A0"/>
                </a:solidFill>
              </a:rPr>
              <a:t/>
            </a:r>
            <a:br>
              <a:rPr lang="sk-SK" b="1" dirty="0" smtClean="0">
                <a:solidFill>
                  <a:srgbClr val="7030A0"/>
                </a:solidFill>
              </a:rPr>
            </a:br>
            <a:r>
              <a:rPr lang="sk-SK" sz="3600" b="1" dirty="0" smtClean="0">
                <a:solidFill>
                  <a:srgbClr val="7030A0"/>
                </a:solidFill>
              </a:rPr>
              <a:t>pacientsky </a:t>
            </a:r>
            <a:r>
              <a:rPr lang="sk-SK" sz="3600" b="1" dirty="0" smtClean="0">
                <a:solidFill>
                  <a:srgbClr val="7030A0"/>
                </a:solidFill>
              </a:rPr>
              <a:t>seminár KOŠICE  3/ 2019 </a:t>
            </a:r>
            <a:r>
              <a:rPr lang="sk-SK" sz="3100" b="1" dirty="0" smtClean="0">
                <a:solidFill>
                  <a:srgbClr val="7030A0"/>
                </a:solidFill>
              </a:rPr>
              <a:t>WORKSHOP</a:t>
            </a:r>
            <a:endParaRPr lang="sk-SK" dirty="0"/>
          </a:p>
        </p:txBody>
      </p:sp>
      <p:pic>
        <p:nvPicPr>
          <p:cNvPr id="95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1765" y="1600200"/>
            <a:ext cx="67804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000" b="1" dirty="0" smtClean="0">
                <a:solidFill>
                  <a:srgbClr val="7030A0"/>
                </a:solidFill>
              </a:rPr>
              <a:t>Pacientsky </a:t>
            </a:r>
            <a:r>
              <a:rPr lang="sk-SK" sz="4000" b="1" dirty="0" smtClean="0">
                <a:solidFill>
                  <a:srgbClr val="7030A0"/>
                </a:solidFill>
              </a:rPr>
              <a:t>seminár Terchová  - </a:t>
            </a:r>
            <a:r>
              <a:rPr lang="sk-SK" sz="2700" b="1" dirty="0" smtClean="0">
                <a:solidFill>
                  <a:srgbClr val="7030A0"/>
                </a:solidFill>
              </a:rPr>
              <a:t>WORKSHOP </a:t>
            </a:r>
            <a:r>
              <a:rPr lang="sk-SK" sz="4000" b="1" dirty="0" smtClean="0">
                <a:solidFill>
                  <a:srgbClr val="7030A0"/>
                </a:solidFill>
              </a:rPr>
              <a:t/>
            </a:r>
            <a:br>
              <a:rPr lang="sk-SK" sz="4000" b="1" dirty="0" smtClean="0">
                <a:solidFill>
                  <a:srgbClr val="7030A0"/>
                </a:solidFill>
              </a:rPr>
            </a:br>
            <a:r>
              <a:rPr lang="sk-SK" sz="4000" b="1" dirty="0" smtClean="0">
                <a:solidFill>
                  <a:srgbClr val="7030A0"/>
                </a:solidFill>
              </a:rPr>
              <a:t>KNIHA NÁZOV  a  pac. otázky</a:t>
            </a:r>
            <a:endParaRPr lang="sk-SK" dirty="0"/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1765" y="2134772"/>
            <a:ext cx="67804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2175</TotalTime>
  <Words>363</Words>
  <Application>Microsoft Office PowerPoint</Application>
  <PresentationFormat>Prezentácia na obrazovke (4:3)</PresentationFormat>
  <Paragraphs>55</Paragraphs>
  <Slides>24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Office Theme</vt:lpstr>
      <vt:lpstr>Naša pomoc pacientom COVID  a ONKO pacienti :</vt:lpstr>
      <vt:lpstr>Môžeme ich chrániť! aj v čase a CoViD 19</vt:lpstr>
      <vt:lpstr>BEZPLATNÁ INFOLINKA 0800 800 183</vt:lpstr>
      <vt:lpstr>Pacientske poradne Pacientske poradne Pacient pacientovi rozumie najlepšie!  </vt:lpstr>
      <vt:lpstr>COVID -19 INFO BLOK všetky ONKO informácie na JEDNOM MIESTE https://www.nierakovine.sk/covid-19-infoblok </vt:lpstr>
      <vt:lpstr>               NOVÝ DRUH TERÉNNEJ SOCIÁLNEJ  POMOCI DOMÁCI ONKOASISTENTI Bezpečie, porozumenie, vzdelávanie Výhoda domácej liečby  pri  onko ochoreniach  NET  znižuje riziko nákazy v nemocničnom prostredí bez nutnosti chodiť do zdravotníckeho zariadenia forma samopodania je injekciou + asistencia Nová sociálna pomoc pacientom s NET  pomoc domácich onko asistentov úplne nová terénna sociálna služba  asistencia pri domácej aplikácii liečby kvalita liečby dodržaná opora, istota - psychika vzdelávanie   </vt:lpstr>
      <vt:lpstr>            NOVÝ DRUH TERÉNNEJ SOCIÁLNEJ  POMOCI DOMÁCI ONKOASISTENTI Bezpečie, porozumenie, vzdelávanie  Výhoda domácej onko asistencie ochrana zdravia  - znižuje riziko nákazy  podpora psychiky eliminácia stresu,  šetrenie zdrojov -  čas, energia, peniaze odťažiť rodinných príslušníkov dodržanie liečby a  compliance kvalita života     </vt:lpstr>
      <vt:lpstr>Víťazny europsky grant na publikaciu pacientsky seminár KOŠICE  3/ 2019 WORKSHOP</vt:lpstr>
      <vt:lpstr>Pacientsky seminár Terchová  - WORKSHOP  KNIHA NÁZOV  a  pac. otázky</vt:lpstr>
      <vt:lpstr>Pacientsky seminár Terchová  10/ 2019 pohyb - WORKSHOP</vt:lpstr>
      <vt:lpstr> Onkopacienti s KRK  šport a pohyb - WORKSHOP</vt:lpstr>
      <vt:lpstr>WORKSHOPY /jar 2020  koordinátorky - realizácia knihy s autormi </vt:lpstr>
      <vt:lpstr> NIE RAKOVINE o.z. a  Europacolon   UVÁDZAJÚ:  NAJOČAKÁVENEJŠIU KNIHU roka 2020  reálne odpovede na reálne otázky  pre onkologických pacientov  s nádormi tráviacej sústavy  PRVÚ MIMORIADNU PUBLIKÁCIU OD PACIENTOV A ODBORNÍKOV  ZROZUMITEĽNÚ PACIENTOM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AKTIVITY V ROKU 2017</dc:title>
  <dc:creator>Janka Cukruu</dc:creator>
  <cp:lastModifiedBy>Janka</cp:lastModifiedBy>
  <cp:revision>372</cp:revision>
  <dcterms:created xsi:type="dcterms:W3CDTF">2018-01-18T10:02:04Z</dcterms:created>
  <dcterms:modified xsi:type="dcterms:W3CDTF">2020-11-18T20:31:36Z</dcterms:modified>
</cp:coreProperties>
</file>