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73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55265-374B-4505-9963-B6A3187C4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A1E2E-12A8-47CC-9ADB-B74C111EC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9B826-94EA-4F39-917E-CCC3F57B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79DF2-8D5C-44B5-B75E-89D8F586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0BE3E-161E-4BA8-BCDE-03A6D94D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14E4-632F-4480-AF2D-C0962238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9BB0B-F923-4150-84A7-B5C367F7A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FFF4A-CBD6-437E-B90E-4E0C5CDB6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A6311-A7B3-46F8-B57D-EDE93706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838B-15A3-477B-B173-1E817610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13B84-D6BE-4EAA-AC8E-5AD40CEDE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528BA-C97F-413B-AF9D-32C518E5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267DC-E031-4553-B6A9-18DAC3A1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6BDDD-F203-478A-B434-84B2908A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7FB8E-F03D-464A-A871-F411CC8B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B996-251C-41B0-9D07-ED5F971CE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AB670-FD80-41EA-974F-AFC58B55C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9816B-5746-497F-A6AB-3699D860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DD8EB-5A5D-4CEC-BBCD-E9C86A1E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F7B80-8F90-49C0-8108-F2AD12F6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3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2194-356C-41A8-9DA5-60E5BCEA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BAB5A-B25A-4ADE-B3B7-74D7ACD40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D9D58-B872-4008-8D7D-0E6508CA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6E7B3-A401-434C-A129-138B659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B2E93-320A-4032-B052-1B245D0E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4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707F-0160-48B2-AC6B-40B27E6E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5023-994C-4A0D-95FF-22CFE260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B2BBE-E701-4DDD-A976-69F6540F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CED2-D262-4BB9-91F6-CAAEB55C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E7625-EBA6-4519-A35B-362E588B6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46D19-4D96-4F50-B74B-D3EFD49E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C4BC-5C94-410D-8934-D8492B2E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E7B24-111A-45C8-A591-A0E451AB1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6C144-0F4B-4CDA-8F72-6CE9E93C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0D751F-9A4D-472E-BB7F-63FAE651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CB3CF-FD69-40C4-9CA1-3A73C4C2C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6ADC53-C9B1-4E07-BE69-F0A328EB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4CAD1-BBE6-4FB3-BD8C-5BAC08F8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5282E-8966-4C86-818F-9C0790C2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019F-12A9-4539-97B2-CA0EFC6A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4462F-0ADE-4808-A25E-FC226A16D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6BAC1-F7E7-4CE7-8837-79FF8E9B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284DC-1679-4F59-8275-B1FA0CF56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DD8A5-C7A4-4020-9EDC-20341781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5079D-F818-4737-BD5D-CF981FDB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FF118-250C-4080-9FA1-20D5CADA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3148-D662-4067-9583-FCF2B385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C27A6-59B9-4874-AE65-52A94C90A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CA163-E869-42C5-8BA7-7D9A8213B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6B9D8-CA13-4F1F-968B-7CEE2246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9D5C2-FF9D-4B5E-BE65-D08A89A6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2B3D6-4E7C-421B-8EDE-82400F1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C110-ECBA-4011-B62E-2C7463EF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ED8B94-9059-4976-8C6B-448A145DB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26E5B-FCD9-4B73-9CD0-3917DABF0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D5D06-E1A3-422B-A295-50346AA7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05963-7AAC-43C2-A472-5B0A4289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22233-B74A-4A17-917B-71815792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39BE68-B5DD-46D7-91DB-D42FA476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1B237-3577-4DAD-BD02-561DFB2D8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70B7-5690-453F-BEA3-162E640B0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03E6-CAD4-409A-A8EF-E790B15F3F65}" type="datetimeFigureOut">
              <a:rPr lang="en-US" smtClean="0"/>
              <a:t>16/11/2020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60BB9-1DC0-4D2D-8F95-1BD53CAE4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02F2-EE05-413A-B7A1-B386E37D7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990F-ABD5-4701-A632-27731A55D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94"/>
          <a:stretch/>
        </p:blipFill>
        <p:spPr>
          <a:xfrm>
            <a:off x="4987164" y="5612501"/>
            <a:ext cx="2111218" cy="1245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545"/>
          <a:stretch/>
        </p:blipFill>
        <p:spPr>
          <a:xfrm>
            <a:off x="2784441" y="1147918"/>
            <a:ext cx="6452324" cy="419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230"/>
            <a:ext cx="12192000" cy="691115"/>
          </a:xfrm>
        </p:spPr>
        <p:txBody>
          <a:bodyPr>
            <a:noAutofit/>
          </a:bodyPr>
          <a:lstStyle/>
          <a:p>
            <a:r>
              <a:rPr lang="sk-SK" sz="4000" b="1" dirty="0"/>
              <a:t>SVETOVÝ DEŇ RAKOVINY PANKREASU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2152" y="5404994"/>
            <a:ext cx="9247696" cy="417450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Patrícia Kramárová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E9AF6-DEEB-4401-9BF9-20060D413643}"/>
              </a:ext>
            </a:extLst>
          </p:cNvPr>
          <p:cNvSpPr/>
          <p:nvPr/>
        </p:nvSpPr>
        <p:spPr>
          <a:xfrm>
            <a:off x="4734927" y="656061"/>
            <a:ext cx="2297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19. november 2020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014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G:\EC\EC_Brusel_Pankreas_2014\15307242454_a6ee2d81c3_z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563" t="667" r="1552" b="4755"/>
          <a:stretch/>
        </p:blipFill>
        <p:spPr bwMode="auto">
          <a:xfrm>
            <a:off x="7755597" y="2393586"/>
            <a:ext cx="4052595" cy="26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6782807" y="168517"/>
            <a:ext cx="5409193" cy="777024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Európsky parlament, NOVEMBER 2014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3155" r="53025"/>
          <a:stretch/>
        </p:blipFill>
        <p:spPr>
          <a:xfrm>
            <a:off x="11057462" y="5009321"/>
            <a:ext cx="1134538" cy="1652397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7949821" y="1631878"/>
            <a:ext cx="3551045" cy="1126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4000" b="1" dirty="0">
                <a:solidFill>
                  <a:srgbClr val="7030A0"/>
                </a:solidFill>
              </a:rPr>
              <a:t>Prvý svetový deň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42AE747D-BDDA-4B5F-9D57-EFEC204066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8" t="15001" r="3538"/>
          <a:stretch/>
        </p:blipFill>
        <p:spPr>
          <a:xfrm>
            <a:off x="8569646" y="5011850"/>
            <a:ext cx="2424495" cy="184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Nadpis 9">
            <a:extLst>
              <a:ext uri="{FF2B5EF4-FFF2-40B4-BE49-F238E27FC236}">
                <a16:creationId xmlns:a16="http://schemas.microsoft.com/office/drawing/2014/main" id="{09969FB5-7135-4A15-88D0-8BAC4EAD278A}"/>
              </a:ext>
            </a:extLst>
          </p:cNvPr>
          <p:cNvSpPr txBox="1">
            <a:spLocks/>
          </p:cNvSpPr>
          <p:nvPr/>
        </p:nvSpPr>
        <p:spPr>
          <a:xfrm>
            <a:off x="7233307" y="714661"/>
            <a:ext cx="4439479" cy="1360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b="1" dirty="0"/>
              <a:t>Platforma a deklarácia rakoviny pankreasu 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81198B3F-A2BC-40DB-A2C1-70DF936B7E5F}"/>
              </a:ext>
            </a:extLst>
          </p:cNvPr>
          <p:cNvSpPr txBox="1">
            <a:spLocks/>
          </p:cNvSpPr>
          <p:nvPr/>
        </p:nvSpPr>
        <p:spPr>
          <a:xfrm>
            <a:off x="472075" y="1537085"/>
            <a:ext cx="5931433" cy="1770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300" b="1" dirty="0"/>
              <a:t>5 ročné prežívanie </a:t>
            </a:r>
            <a:r>
              <a:rPr lang="sk-SK" sz="3300" dirty="0"/>
              <a:t>po diagnóze </a:t>
            </a:r>
            <a:r>
              <a:rPr lang="sk-SK" sz="3300" b="1" dirty="0">
                <a:solidFill>
                  <a:srgbClr val="7030A0"/>
                </a:solidFill>
              </a:rPr>
              <a:t>„rakovina pankreasu</a:t>
            </a:r>
            <a:r>
              <a:rPr lang="sk-SK" sz="2400" b="1" dirty="0">
                <a:solidFill>
                  <a:srgbClr val="7030A0"/>
                </a:solidFill>
              </a:rPr>
              <a:t>“  ~ 5%</a:t>
            </a:r>
            <a:r>
              <a:rPr lang="sk-SK" sz="2400" dirty="0">
                <a:solidFill>
                  <a:srgbClr val="7030A0"/>
                </a:solidFill>
              </a:rPr>
              <a:t> </a:t>
            </a:r>
            <a:endParaRPr lang="en-GB" sz="2400" dirty="0">
              <a:solidFill>
                <a:srgbClr val="7030A0"/>
              </a:solidFill>
            </a:endParaRPr>
          </a:p>
          <a:p>
            <a:endParaRPr lang="sk-SK" sz="2400" b="1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75A02EA-785C-4555-B540-8FF230418FF3}"/>
              </a:ext>
            </a:extLst>
          </p:cNvPr>
          <p:cNvSpPr txBox="1">
            <a:spLocks/>
          </p:cNvSpPr>
          <p:nvPr/>
        </p:nvSpPr>
        <p:spPr>
          <a:xfrm>
            <a:off x="2410105" y="2368912"/>
            <a:ext cx="1277333" cy="62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21" name="Nadpis 9">
            <a:extLst>
              <a:ext uri="{FF2B5EF4-FFF2-40B4-BE49-F238E27FC236}">
                <a16:creationId xmlns:a16="http://schemas.microsoft.com/office/drawing/2014/main" id="{E92D7BCB-03CB-48E7-AD9A-AD5612C7909D}"/>
              </a:ext>
            </a:extLst>
          </p:cNvPr>
          <p:cNvSpPr txBox="1">
            <a:spLocks/>
          </p:cNvSpPr>
          <p:nvPr/>
        </p:nvSpPr>
        <p:spPr>
          <a:xfrm>
            <a:off x="344174" y="144513"/>
            <a:ext cx="5409193" cy="777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sz="2400" b="1" dirty="0"/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C5BDADEE-31AF-454C-A97D-35CAEDFF98BB}"/>
              </a:ext>
            </a:extLst>
          </p:cNvPr>
          <p:cNvSpPr txBox="1">
            <a:spLocks/>
          </p:cNvSpPr>
          <p:nvPr/>
        </p:nvSpPr>
        <p:spPr>
          <a:xfrm>
            <a:off x="495871" y="199711"/>
            <a:ext cx="4531922" cy="721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dirty="0">
                <a:latin typeface="+mn-lt"/>
              </a:rPr>
              <a:t>Epidemiológia  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2E645CC4-EC4D-453A-B297-0654C8B561EB}"/>
              </a:ext>
            </a:extLst>
          </p:cNvPr>
          <p:cNvSpPr txBox="1">
            <a:spLocks/>
          </p:cNvSpPr>
          <p:nvPr/>
        </p:nvSpPr>
        <p:spPr>
          <a:xfrm>
            <a:off x="495871" y="3863857"/>
            <a:ext cx="4559923" cy="1599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sk-SK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F84C8E-CEBC-483F-9A02-5BD4D087E718}"/>
              </a:ext>
            </a:extLst>
          </p:cNvPr>
          <p:cNvSpPr/>
          <p:nvPr/>
        </p:nvSpPr>
        <p:spPr>
          <a:xfrm>
            <a:off x="0" y="6161826"/>
            <a:ext cx="6096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https://gco.iarc.fr/today/online-analysis-multi-bars?v=2018&amp;mode=population&amp;mode_population=countries&amp;population=900&amp;populations=900&amp;key=asr&amp;sex=0&amp;cancer=13&amp;type=0&amp;statistic=5&amp;prevalence=0&amp;population_group=0&amp;ages_group%5B%5D=0&amp;ages_group%5B%5D=17&amp;nb_items=10&amp;group_cancer=1&amp;include_nmsc=1&amp;include_nmsc_other=1&amp;type_multiple=%257B%2522inc%2522%253Atrue%252C%2522mort%2522%253Atrue%252C%2522prev%2522%253Afalse%257D&amp;orientation=horizontal&amp;type_sort=0&amp;type_nb_items=%257B%2522top%2522%253Atrue%252C%2522bottom%2522%253Afalse%257D&amp;population_group_globocan_id=</a:t>
            </a:r>
          </a:p>
        </p:txBody>
      </p:sp>
      <p:sp>
        <p:nvSpPr>
          <p:cNvPr id="25" name="Nadpis 1">
            <a:extLst>
              <a:ext uri="{FF2B5EF4-FFF2-40B4-BE49-F238E27FC236}">
                <a16:creationId xmlns:a16="http://schemas.microsoft.com/office/drawing/2014/main" id="{1EC7B11E-15EE-4094-8272-281EC56B80A1}"/>
              </a:ext>
            </a:extLst>
          </p:cNvPr>
          <p:cNvSpPr txBox="1">
            <a:spLocks/>
          </p:cNvSpPr>
          <p:nvPr/>
        </p:nvSpPr>
        <p:spPr>
          <a:xfrm>
            <a:off x="591742" y="3425753"/>
            <a:ext cx="5504258" cy="2221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300" b="1" dirty="0"/>
              <a:t>Slovensko, odhadovaná </a:t>
            </a:r>
            <a:r>
              <a:rPr lang="en-US" sz="3300" b="1" dirty="0" err="1"/>
              <a:t>incidencia</a:t>
            </a:r>
            <a:r>
              <a:rPr lang="sk-SK" sz="3300" b="1" dirty="0"/>
              <a:t> 2018 </a:t>
            </a:r>
            <a:r>
              <a:rPr lang="sk-SK" sz="3300" b="1" dirty="0">
                <a:solidFill>
                  <a:srgbClr val="7030A0"/>
                </a:solidFill>
              </a:rPr>
              <a:t>~ 5.miesto  </a:t>
            </a:r>
            <a:endParaRPr lang="en-GB" sz="3300" b="1" dirty="0">
              <a:solidFill>
                <a:srgbClr val="7030A0"/>
              </a:solidFill>
            </a:endParaRPr>
          </a:p>
          <a:p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58807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0DCDB1-70A2-4A24-9C1B-7E67A2A7B1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06"/>
          <a:stretch/>
        </p:blipFill>
        <p:spPr>
          <a:xfrm>
            <a:off x="533551" y="2349399"/>
            <a:ext cx="3658378" cy="357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27F365-DD88-474E-BC08-AFAAE42F6838}"/>
              </a:ext>
            </a:extLst>
          </p:cNvPr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https://gco.iarc.fr/tomorrow/graphic-line?type=1&amp;type_sex=0&amp;mode=population&amp;sex=0&amp;populations=900&amp;cancers=13&amp;age_group=value&amp;apc_male=0&amp;apc_female=0&amp;single_unit=500000&amp;print=0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AC206C-50E7-4BCF-8203-A567755BC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92" y="2095574"/>
            <a:ext cx="6827723" cy="386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AE092F-2E91-4E73-AAE2-CE1FB337E603}"/>
              </a:ext>
            </a:extLst>
          </p:cNvPr>
          <p:cNvCxnSpPr>
            <a:cxnSpLocks/>
          </p:cNvCxnSpPr>
          <p:nvPr/>
        </p:nvCxnSpPr>
        <p:spPr>
          <a:xfrm flipV="1">
            <a:off x="8640111" y="4026491"/>
            <a:ext cx="1948376" cy="37136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Nadpis 9">
            <a:extLst>
              <a:ext uri="{FF2B5EF4-FFF2-40B4-BE49-F238E27FC236}">
                <a16:creationId xmlns:a16="http://schemas.microsoft.com/office/drawing/2014/main" id="{7171B30D-B50C-4F66-8156-1889C18E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595" y="110167"/>
            <a:ext cx="6045604" cy="842726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>
                <a:latin typeface="+mn-lt"/>
              </a:rPr>
              <a:t>Svetová koalícia rakoviny pankreasu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55DF31-AA22-4270-8F89-AE8A11C7E0B6}"/>
              </a:ext>
            </a:extLst>
          </p:cNvPr>
          <p:cNvSpPr/>
          <p:nvPr/>
        </p:nvSpPr>
        <p:spPr>
          <a:xfrm>
            <a:off x="4140963" y="884312"/>
            <a:ext cx="312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/>
              <a:t>93 pacientskych organizácií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E4019D8-09E3-47B2-99C1-87475B6E0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55" y="891914"/>
            <a:ext cx="2242751" cy="7240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B4650E-C2EC-40EF-B31F-2740B143F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367" y="1526693"/>
            <a:ext cx="1429329" cy="8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CCBEEE-736D-49D7-9BDE-8A7C6B700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54"/>
          <a:stretch/>
        </p:blipFill>
        <p:spPr>
          <a:xfrm>
            <a:off x="1938967" y="702569"/>
            <a:ext cx="8639973" cy="605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D37665C-02DC-4B8D-A304-64A16CEB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sk-SK" b="1" dirty="0"/>
              <a:t>Ďakujem za pozornosť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5985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292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SVETOVÝ DEŇ RAKOVINY PANKREASU</vt:lpstr>
      <vt:lpstr>Európsky parlament, NOVEMBER 2014</vt:lpstr>
      <vt:lpstr>Svetová koalícia rakoviny pankreasu</vt:lpstr>
      <vt:lpstr>Ďakujem za pozornosť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Kramarova, Patricia</dc:creator>
  <cp:lastModifiedBy>Kramarova, Patricia</cp:lastModifiedBy>
  <cp:revision>39</cp:revision>
  <dcterms:created xsi:type="dcterms:W3CDTF">2020-09-22T13:35:11Z</dcterms:created>
  <dcterms:modified xsi:type="dcterms:W3CDTF">2020-11-18T20:14:22Z</dcterms:modified>
</cp:coreProperties>
</file>