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892" r:id="rId3"/>
    <p:sldId id="894" r:id="rId4"/>
    <p:sldId id="896" r:id="rId5"/>
    <p:sldId id="898" r:id="rId6"/>
    <p:sldId id="257" r:id="rId7"/>
    <p:sldId id="899" r:id="rId8"/>
    <p:sldId id="259" r:id="rId9"/>
    <p:sldId id="260" r:id="rId10"/>
    <p:sldId id="262" r:id="rId11"/>
    <p:sldId id="263" r:id="rId12"/>
    <p:sldId id="261" r:id="rId13"/>
    <p:sldId id="264" r:id="rId14"/>
    <p:sldId id="265" r:id="rId15"/>
    <p:sldId id="266" r:id="rId16"/>
    <p:sldId id="900" r:id="rId17"/>
    <p:sldId id="901" r:id="rId18"/>
    <p:sldId id="336" r:id="rId19"/>
    <p:sldId id="889" r:id="rId20"/>
    <p:sldId id="890" r:id="rId21"/>
    <p:sldId id="89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5"/>
    <p:restoredTop sz="94710"/>
  </p:normalViewPr>
  <p:slideViewPr>
    <p:cSldViewPr snapToGrid="0" snapToObjects="1">
      <p:cViewPr varScale="1">
        <p:scale>
          <a:sx n="105" d="100"/>
          <a:sy n="105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4.7310844062593872E-3"/>
                  <c:y val="5.0088278479568336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baseline="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5,8 – 8,8 mesiacov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D71-400C-BE2C-3497DCB91C12}"/>
                </c:ext>
              </c:extLst>
            </c:dLbl>
            <c:dLbl>
              <c:idx val="1"/>
              <c:layout>
                <c:manualLayout>
                  <c:x val="7.8450645401539742E-3"/>
                  <c:y val="5.1461999717749519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baseline="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13,8 – </a:t>
                    </a:r>
                    <a:r>
                      <a:rPr lang="en-US" sz="1400" b="1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19,2 </a:t>
                    </a:r>
                    <a:r>
                      <a:rPr lang="en-US" sz="1400" b="1" baseline="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mesiacov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D71-400C-BE2C-3497DCB91C12}"/>
                </c:ext>
              </c:extLst>
            </c:dLbl>
            <c:dLbl>
              <c:idx val="2"/>
              <c:layout>
                <c:manualLayout>
                  <c:x val="-4.8837166240788064E-4"/>
                  <c:y val="5.4201935520678101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baseline="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24,8 – </a:t>
                    </a:r>
                    <a:r>
                      <a:rPr lang="en-US" sz="1400" b="1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33,6 </a:t>
                    </a:r>
                    <a:r>
                      <a:rPr lang="en-US" sz="1400" b="1" baseline="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mesiacov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D71-400C-BE2C-3497DCB91C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Sheet1!$B$38:$B$40</c:f>
              <c:strCache>
                <c:ptCount val="3"/>
                <c:pt idx="0">
                  <c:v>Chemoterapia</c:v>
                </c:pt>
                <c:pt idx="1">
                  <c:v>Endokrinná terapia</c:v>
                </c:pt>
                <c:pt idx="2">
                  <c:v>CDK4/6 inhibítor + endokriná liečba</c:v>
                </c:pt>
              </c:strCache>
            </c:strRef>
          </c:cat>
          <c:val>
            <c:numRef>
              <c:f>Sheet1!$C$38:$C$40</c:f>
              <c:numCache>
                <c:formatCode>General</c:formatCode>
                <c:ptCount val="3"/>
                <c:pt idx="0">
                  <c:v>8.8000000000000007</c:v>
                </c:pt>
                <c:pt idx="1">
                  <c:v>19.2</c:v>
                </c:pt>
                <c:pt idx="2">
                  <c:v>33.6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71-400C-BE2C-3497DCB91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986560"/>
        <c:axId val="129988096"/>
      </c:barChart>
      <c:catAx>
        <c:axId val="129986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accent6">
                    <a:lumMod val="50000"/>
                  </a:schemeClr>
                </a:solidFill>
              </a:defRPr>
            </a:pPr>
            <a:endParaRPr lang="en-US"/>
          </a:p>
        </c:txPr>
        <c:crossAx val="129988096"/>
        <c:crosses val="autoZero"/>
        <c:auto val="1"/>
        <c:lblAlgn val="ctr"/>
        <c:lblOffset val="100"/>
        <c:noMultiLvlLbl val="0"/>
      </c:catAx>
      <c:valAx>
        <c:axId val="129988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99865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D80EEB-0660-44C2-8567-D87916D0BF7D}" type="doc">
      <dgm:prSet loTypeId="urn:microsoft.com/office/officeart/2005/8/layout/rings+Icon#1" loCatId="officeonline" qsTypeId="urn:microsoft.com/office/officeart/2005/8/quickstyle/simple1" qsCatId="simple" csTypeId="urn:microsoft.com/office/officeart/2005/8/colors/accent1_2" csCatId="accent1" phldr="1"/>
      <dgm:spPr/>
    </dgm:pt>
    <dgm:pt modelId="{C1BB6D71-9147-49B2-868E-B6DB0E9230CF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k-SK" sz="1800" b="1" dirty="0"/>
            <a:t>Endogénne faktory</a:t>
          </a:r>
        </a:p>
        <a:p>
          <a:r>
            <a:rPr lang="sk-SK" sz="1800" b="0" i="0" u="none" dirty="0" smtClean="0"/>
            <a:t>vek</a:t>
          </a:r>
        </a:p>
        <a:p>
          <a:r>
            <a:rPr lang="sk-SK" sz="1800" b="0" i="0" u="none" dirty="0" smtClean="0"/>
            <a:t>pohlavie</a:t>
          </a:r>
          <a:endParaRPr lang="sk-SK" sz="1800" b="0" i="0" u="none" dirty="0"/>
        </a:p>
        <a:p>
          <a:r>
            <a:rPr lang="sk-SK" sz="1800" dirty="0"/>
            <a:t>endogénne estrogény</a:t>
          </a:r>
        </a:p>
        <a:p>
          <a:r>
            <a:rPr lang="sk-SK" sz="1800" b="0" i="0" u="none" dirty="0"/>
            <a:t>reprodukčné faktory</a:t>
          </a:r>
          <a:endParaRPr lang="sk-SK" sz="1800" dirty="0"/>
        </a:p>
        <a:p>
          <a:r>
            <a:rPr lang="sk-SK" sz="1800" b="0" i="0" u="none" dirty="0"/>
            <a:t>BMI</a:t>
          </a:r>
          <a:endParaRPr lang="sk-SK" sz="1800" dirty="0"/>
        </a:p>
        <a:p>
          <a:r>
            <a:rPr lang="sk-SK" sz="1800" b="0" i="0" u="none" dirty="0"/>
            <a:t>benígne zmeny prsníka</a:t>
          </a:r>
          <a:endParaRPr lang="sk-SK" sz="1800" dirty="0"/>
        </a:p>
        <a:p>
          <a:r>
            <a:rPr lang="sk-SK" sz="1800" b="0" i="0" u="none" dirty="0"/>
            <a:t>kostná </a:t>
          </a:r>
          <a:r>
            <a:rPr lang="sk-SK" sz="1800" b="0" i="0" u="none" dirty="0" smtClean="0"/>
            <a:t>hustota </a:t>
          </a:r>
        </a:p>
        <a:p>
          <a:r>
            <a:rPr lang="sk-SK" sz="1800" b="0" i="0" u="none" dirty="0" err="1" smtClean="0"/>
            <a:t>denzné</a:t>
          </a:r>
          <a:r>
            <a:rPr lang="sk-SK" sz="1800" b="0" i="0" u="none" dirty="0" smtClean="0"/>
            <a:t> </a:t>
          </a:r>
          <a:r>
            <a:rPr lang="sk-SK" sz="1800" b="0" i="0" u="none" dirty="0"/>
            <a:t>prsníky</a:t>
          </a:r>
          <a:endParaRPr lang="sk-SK" sz="1800" dirty="0"/>
        </a:p>
      </dgm:t>
    </dgm:pt>
    <dgm:pt modelId="{6A4F3BE1-10F3-4FA3-A813-B5C694A2171D}" type="parTrans" cxnId="{3AD6E7A4-5A54-4F42-9AB2-F414EC4DB019}">
      <dgm:prSet/>
      <dgm:spPr/>
      <dgm:t>
        <a:bodyPr/>
        <a:lstStyle/>
        <a:p>
          <a:endParaRPr lang="sk-SK"/>
        </a:p>
      </dgm:t>
    </dgm:pt>
    <dgm:pt modelId="{E8126A89-5B53-49A2-A2FB-56124E85586A}" type="sibTrans" cxnId="{3AD6E7A4-5A54-4F42-9AB2-F414EC4DB019}">
      <dgm:prSet/>
      <dgm:spPr/>
      <dgm:t>
        <a:bodyPr/>
        <a:lstStyle/>
        <a:p>
          <a:endParaRPr lang="sk-SK"/>
        </a:p>
      </dgm:t>
    </dgm:pt>
    <dgm:pt modelId="{BDECFA0B-DF5A-4FB0-B202-520A6BDE78C3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 lIns="0" rIns="0"/>
        <a:lstStyle/>
        <a:p>
          <a:r>
            <a:rPr lang="sk-SK" b="1" dirty="0"/>
            <a:t>Exogénne faktory</a:t>
          </a:r>
        </a:p>
        <a:p>
          <a:r>
            <a:rPr lang="sk-SK" b="0" i="0" u="none" dirty="0"/>
            <a:t>demografia</a:t>
          </a:r>
          <a:endParaRPr lang="sk-SK" dirty="0"/>
        </a:p>
        <a:p>
          <a:r>
            <a:rPr lang="sk-SK" b="0" i="0" u="none" dirty="0"/>
            <a:t>životný štýl</a:t>
          </a:r>
          <a:endParaRPr lang="sk-SK" dirty="0"/>
        </a:p>
        <a:p>
          <a:r>
            <a:rPr lang="sk-SK" b="0" i="0" u="none" dirty="0" smtClean="0"/>
            <a:t>environmentálne </a:t>
          </a:r>
          <a:r>
            <a:rPr lang="sk-SK" b="0" i="0" u="none" dirty="0"/>
            <a:t>faktory</a:t>
          </a:r>
          <a:endParaRPr lang="sk-SK" dirty="0"/>
        </a:p>
        <a:p>
          <a:r>
            <a:rPr lang="sk-SK" b="0" i="0" u="none" dirty="0"/>
            <a:t>exogénne estrogény</a:t>
          </a:r>
          <a:endParaRPr lang="sk-SK" dirty="0"/>
        </a:p>
      </dgm:t>
    </dgm:pt>
    <dgm:pt modelId="{1F5BDCAF-0FDA-47BD-95BE-3E9AC59DA540}" type="parTrans" cxnId="{353EF733-D94A-47CA-8F5F-AB4503CDDFB1}">
      <dgm:prSet/>
      <dgm:spPr/>
      <dgm:t>
        <a:bodyPr/>
        <a:lstStyle/>
        <a:p>
          <a:endParaRPr lang="sk-SK"/>
        </a:p>
      </dgm:t>
    </dgm:pt>
    <dgm:pt modelId="{E4339E9B-2B74-473C-8F4C-C0895EF3200D}" type="sibTrans" cxnId="{353EF733-D94A-47CA-8F5F-AB4503CDDFB1}">
      <dgm:prSet/>
      <dgm:spPr/>
      <dgm:t>
        <a:bodyPr/>
        <a:lstStyle/>
        <a:p>
          <a:endParaRPr lang="sk-SK"/>
        </a:p>
      </dgm:t>
    </dgm:pt>
    <dgm:pt modelId="{D958CF8D-B6B4-4554-AF4E-3440DB2D19B1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k-SK" b="1" dirty="0"/>
            <a:t>Genetika</a:t>
          </a:r>
        </a:p>
        <a:p>
          <a:r>
            <a:rPr lang="sk-SK" b="0" i="0" u="none" dirty="0"/>
            <a:t>BRCA 1, 2</a:t>
          </a:r>
          <a:endParaRPr lang="sk-SK" dirty="0"/>
        </a:p>
        <a:p>
          <a:r>
            <a:rPr lang="sk-SK" b="0" i="0" u="none" dirty="0"/>
            <a:t>PTEN</a:t>
          </a:r>
          <a:endParaRPr lang="sk-SK" dirty="0"/>
        </a:p>
        <a:p>
          <a:r>
            <a:rPr lang="sk-SK" b="0" i="0" u="none" dirty="0"/>
            <a:t>c </a:t>
          </a:r>
          <a:r>
            <a:rPr lang="sk-SK" b="0" i="0" u="none" dirty="0" err="1"/>
            <a:t>Myc</a:t>
          </a:r>
          <a:endParaRPr lang="sk-SK" b="0" i="0" u="none" dirty="0"/>
        </a:p>
        <a:p>
          <a:r>
            <a:rPr lang="sk-SK" dirty="0"/>
            <a:t>p53</a:t>
          </a:r>
        </a:p>
      </dgm:t>
    </dgm:pt>
    <dgm:pt modelId="{17081D48-7A57-4619-8206-E13727FBE187}" type="parTrans" cxnId="{EE16F24A-F326-430A-94F9-A0F54736C1BE}">
      <dgm:prSet/>
      <dgm:spPr/>
      <dgm:t>
        <a:bodyPr/>
        <a:lstStyle/>
        <a:p>
          <a:endParaRPr lang="sk-SK"/>
        </a:p>
      </dgm:t>
    </dgm:pt>
    <dgm:pt modelId="{25E5B1AE-AB39-4CB0-90C3-D318C98A5E8E}" type="sibTrans" cxnId="{EE16F24A-F326-430A-94F9-A0F54736C1BE}">
      <dgm:prSet/>
      <dgm:spPr/>
      <dgm:t>
        <a:bodyPr/>
        <a:lstStyle/>
        <a:p>
          <a:endParaRPr lang="sk-SK"/>
        </a:p>
      </dgm:t>
    </dgm:pt>
    <dgm:pt modelId="{2DBD2D5C-F6D0-40CD-BE48-BA5638D2459B}" type="pres">
      <dgm:prSet presAssocID="{B5D80EEB-0660-44C2-8567-D87916D0BF7D}" presName="Name0" presStyleCnt="0">
        <dgm:presLayoutVars>
          <dgm:chMax val="7"/>
          <dgm:dir/>
          <dgm:resizeHandles val="exact"/>
        </dgm:presLayoutVars>
      </dgm:prSet>
      <dgm:spPr/>
    </dgm:pt>
    <dgm:pt modelId="{DE2A607B-0587-4686-B750-52DDD09F4D92}" type="pres">
      <dgm:prSet presAssocID="{B5D80EEB-0660-44C2-8567-D87916D0BF7D}" presName="ellipse1" presStyleLbl="vennNode1" presStyleIdx="0" presStyleCnt="3" custScaleX="132279" custScaleY="129574" custLinFactNeighborX="-64785" custLinFactNeighborY="3543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0E26A03-B331-421B-B8E0-4D7A778B398A}" type="pres">
      <dgm:prSet presAssocID="{B5D80EEB-0660-44C2-8567-D87916D0BF7D}" presName="ellipse2" presStyleLbl="vennNode1" presStyleIdx="1" presStyleCnt="3" custScaleX="132274" custScaleY="129537" custLinFactNeighborX="-4179" custLinFactNeighborY="-2879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2303071-8DFD-4B46-828D-F5A34F4CEA59}" type="pres">
      <dgm:prSet presAssocID="{B5D80EEB-0660-44C2-8567-D87916D0BF7D}" presName="ellipse3" presStyleLbl="vennNode1" presStyleIdx="2" presStyleCnt="3" custScaleX="131361" custScaleY="129537" custLinFactNeighborX="56835" custLinFactNeighborY="3789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EE16F24A-F326-430A-94F9-A0F54736C1BE}" srcId="{B5D80EEB-0660-44C2-8567-D87916D0BF7D}" destId="{D958CF8D-B6B4-4554-AF4E-3440DB2D19B1}" srcOrd="2" destOrd="0" parTransId="{17081D48-7A57-4619-8206-E13727FBE187}" sibTransId="{25E5B1AE-AB39-4CB0-90C3-D318C98A5E8E}"/>
    <dgm:cxn modelId="{58E1C65C-7825-4D99-B12C-CF2C2A6DA3B2}" type="presOf" srcId="{D958CF8D-B6B4-4554-AF4E-3440DB2D19B1}" destId="{D2303071-8DFD-4B46-828D-F5A34F4CEA59}" srcOrd="0" destOrd="0" presId="urn:microsoft.com/office/officeart/2005/8/layout/rings+Icon#1"/>
    <dgm:cxn modelId="{5E5C4A2C-D3C5-434E-94F2-2C5C5AE0EADF}" type="presOf" srcId="{C1BB6D71-9147-49B2-868E-B6DB0E9230CF}" destId="{DE2A607B-0587-4686-B750-52DDD09F4D92}" srcOrd="0" destOrd="0" presId="urn:microsoft.com/office/officeart/2005/8/layout/rings+Icon#1"/>
    <dgm:cxn modelId="{353EF733-D94A-47CA-8F5F-AB4503CDDFB1}" srcId="{B5D80EEB-0660-44C2-8567-D87916D0BF7D}" destId="{BDECFA0B-DF5A-4FB0-B202-520A6BDE78C3}" srcOrd="1" destOrd="0" parTransId="{1F5BDCAF-0FDA-47BD-95BE-3E9AC59DA540}" sibTransId="{E4339E9B-2B74-473C-8F4C-C0895EF3200D}"/>
    <dgm:cxn modelId="{54CE76CE-EB43-44FD-AC70-962A7293057C}" type="presOf" srcId="{BDECFA0B-DF5A-4FB0-B202-520A6BDE78C3}" destId="{30E26A03-B331-421B-B8E0-4D7A778B398A}" srcOrd="0" destOrd="0" presId="urn:microsoft.com/office/officeart/2005/8/layout/rings+Icon#1"/>
    <dgm:cxn modelId="{3AD6E7A4-5A54-4F42-9AB2-F414EC4DB019}" srcId="{B5D80EEB-0660-44C2-8567-D87916D0BF7D}" destId="{C1BB6D71-9147-49B2-868E-B6DB0E9230CF}" srcOrd="0" destOrd="0" parTransId="{6A4F3BE1-10F3-4FA3-A813-B5C694A2171D}" sibTransId="{E8126A89-5B53-49A2-A2FB-56124E85586A}"/>
    <dgm:cxn modelId="{852BFB55-E0A3-458F-91F1-AC3C7132B647}" type="presOf" srcId="{B5D80EEB-0660-44C2-8567-D87916D0BF7D}" destId="{2DBD2D5C-F6D0-40CD-BE48-BA5638D2459B}" srcOrd="0" destOrd="0" presId="urn:microsoft.com/office/officeart/2005/8/layout/rings+Icon#1"/>
    <dgm:cxn modelId="{7CE47825-D20F-4F24-9D16-101322AAB8D5}" type="presParOf" srcId="{2DBD2D5C-F6D0-40CD-BE48-BA5638D2459B}" destId="{DE2A607B-0587-4686-B750-52DDD09F4D92}" srcOrd="0" destOrd="0" presId="urn:microsoft.com/office/officeart/2005/8/layout/rings+Icon#1"/>
    <dgm:cxn modelId="{BA09808A-1584-44FC-A3E4-075315CCB890}" type="presParOf" srcId="{2DBD2D5C-F6D0-40CD-BE48-BA5638D2459B}" destId="{30E26A03-B331-421B-B8E0-4D7A778B398A}" srcOrd="1" destOrd="0" presId="urn:microsoft.com/office/officeart/2005/8/layout/rings+Icon#1"/>
    <dgm:cxn modelId="{8A3BAB2A-B555-4B2F-864D-A5359E3D7DB1}" type="presParOf" srcId="{2DBD2D5C-F6D0-40CD-BE48-BA5638D2459B}" destId="{D2303071-8DFD-4B46-828D-F5A34F4CEA59}" srcOrd="2" destOrd="0" presId="urn:microsoft.com/office/officeart/2005/8/layout/rings+Icon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A607B-0587-4686-B750-52DDD09F4D92}">
      <dsp:nvSpPr>
        <dsp:cNvPr id="0" name=""/>
        <dsp:cNvSpPr/>
      </dsp:nvSpPr>
      <dsp:spPr>
        <a:xfrm>
          <a:off x="0" y="604376"/>
          <a:ext cx="3869999" cy="3790806"/>
        </a:xfrm>
        <a:prstGeom prst="ellipse">
          <a:avLst/>
        </a:prstGeom>
        <a:solidFill>
          <a:schemeClr val="accent2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/>
            <a:t>Endogénne faktory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0" i="0" u="none" kern="1200" dirty="0" smtClean="0"/>
            <a:t>vek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0" i="0" u="none" kern="1200" dirty="0" smtClean="0"/>
            <a:t>pohlavie</a:t>
          </a:r>
          <a:endParaRPr lang="sk-SK" sz="1800" b="0" i="0" u="none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/>
            <a:t>endogénne estrogény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0" i="0" u="none" kern="1200" dirty="0"/>
            <a:t>reprodukčné faktory</a:t>
          </a:r>
          <a:endParaRPr lang="sk-SK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0" i="0" u="none" kern="1200" dirty="0"/>
            <a:t>BMI</a:t>
          </a:r>
          <a:endParaRPr lang="sk-SK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0" i="0" u="none" kern="1200" dirty="0"/>
            <a:t>benígne zmeny prsníka</a:t>
          </a:r>
          <a:endParaRPr lang="sk-SK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0" i="0" u="none" kern="1200" dirty="0"/>
            <a:t>kostná </a:t>
          </a:r>
          <a:r>
            <a:rPr lang="sk-SK" sz="1800" b="0" i="0" u="none" kern="1200" dirty="0" smtClean="0"/>
            <a:t>hustota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0" i="0" u="none" kern="1200" dirty="0" err="1" smtClean="0"/>
            <a:t>denzné</a:t>
          </a:r>
          <a:r>
            <a:rPr lang="sk-SK" sz="1800" b="0" i="0" u="none" kern="1200" dirty="0" smtClean="0"/>
            <a:t> </a:t>
          </a:r>
          <a:r>
            <a:rPr lang="sk-SK" sz="1800" b="0" i="0" u="none" kern="1200" dirty="0"/>
            <a:t>prsníky</a:t>
          </a:r>
          <a:endParaRPr lang="sk-SK" sz="1800" kern="1200" dirty="0"/>
        </a:p>
      </dsp:txBody>
      <dsp:txXfrm>
        <a:off x="566748" y="1159527"/>
        <a:ext cx="2736503" cy="2680504"/>
      </dsp:txXfrm>
    </dsp:sp>
    <dsp:sp modelId="{30E26A03-B331-421B-B8E0-4D7A778B398A}">
      <dsp:nvSpPr>
        <dsp:cNvPr id="0" name=""/>
        <dsp:cNvSpPr/>
      </dsp:nvSpPr>
      <dsp:spPr>
        <a:xfrm>
          <a:off x="3249899" y="676929"/>
          <a:ext cx="3869853" cy="3789724"/>
        </a:xfrm>
        <a:prstGeom prst="ellipse">
          <a:avLst/>
        </a:prstGeom>
        <a:solidFill>
          <a:schemeClr val="accent4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/>
            <a:t>Exogénne faktory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0" i="0" u="none" kern="1200" dirty="0"/>
            <a:t>demografia</a:t>
          </a:r>
          <a:endParaRPr lang="sk-SK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0" i="0" u="none" kern="1200" dirty="0"/>
            <a:t>životný štýl</a:t>
          </a:r>
          <a:endParaRPr lang="sk-SK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0" i="0" u="none" kern="1200" dirty="0" smtClean="0"/>
            <a:t>environmentálne </a:t>
          </a:r>
          <a:r>
            <a:rPr lang="sk-SK" sz="1800" b="0" i="0" u="none" kern="1200" dirty="0"/>
            <a:t>faktory</a:t>
          </a:r>
          <a:endParaRPr lang="sk-SK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0" i="0" u="none" kern="1200" dirty="0"/>
            <a:t>exogénne estrogény</a:t>
          </a:r>
          <a:endParaRPr lang="sk-SK" sz="1800" kern="1200" dirty="0"/>
        </a:p>
      </dsp:txBody>
      <dsp:txXfrm>
        <a:off x="3816626" y="1231921"/>
        <a:ext cx="2736399" cy="2679740"/>
      </dsp:txXfrm>
    </dsp:sp>
    <dsp:sp modelId="{D2303071-8DFD-4B46-828D-F5A34F4CEA59}">
      <dsp:nvSpPr>
        <dsp:cNvPr id="0" name=""/>
        <dsp:cNvSpPr/>
      </dsp:nvSpPr>
      <dsp:spPr>
        <a:xfrm>
          <a:off x="6552370" y="676945"/>
          <a:ext cx="3843142" cy="3789724"/>
        </a:xfrm>
        <a:prstGeom prst="ellipse">
          <a:avLst/>
        </a:prstGeom>
        <a:solidFill>
          <a:schemeClr val="accent5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/>
            <a:t>Genetika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0" i="0" u="none" kern="1200" dirty="0"/>
            <a:t>BRCA 1, 2</a:t>
          </a:r>
          <a:endParaRPr lang="sk-SK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0" i="0" u="none" kern="1200" dirty="0"/>
            <a:t>PTEN</a:t>
          </a:r>
          <a:endParaRPr lang="sk-SK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0" i="0" u="none" kern="1200" dirty="0"/>
            <a:t>c </a:t>
          </a:r>
          <a:r>
            <a:rPr lang="sk-SK" sz="1800" b="0" i="0" u="none" kern="1200" dirty="0" err="1"/>
            <a:t>Myc</a:t>
          </a:r>
          <a:endParaRPr lang="sk-SK" sz="1800" b="0" i="0" u="none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/>
            <a:t>p53</a:t>
          </a:r>
        </a:p>
      </dsp:txBody>
      <dsp:txXfrm>
        <a:off x="7115185" y="1231937"/>
        <a:ext cx="2717512" cy="2679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#1">
  <dgm:title val="Prepojené kruhy"/>
  <dgm:desc val="Slúži na znázornenie prekrývania alebo prepojenia myšlienok alebo koncepcií. Prvých sedem riadkov textu úrovne 1 zodpovedá kruhu. Nepoužitý text sa nezobrazí, po prepnutí rozložení však zostáva k dispozícii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F7715-664A-F04A-B7B6-7EEDAD420EE4}" type="datetimeFigureOut">
              <a:rPr lang="sk-SK" smtClean="0"/>
              <a:t>14. 10. 2019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D5BA5-0E96-FC4B-BA1A-54B1923540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884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52ECF-7DD6-4914-AC72-9EA71B9B0D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5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  <a:prstGeom prst="rect">
            <a:avLst/>
          </a:prstGeo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5672AC0-FF3F-A34E-832F-671F58742316}" type="datetimeFigureOut">
              <a:rPr lang="sk-SK" smtClean="0"/>
              <a:t>14. 10. 2019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2707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/>
          <a:lstStyle/>
          <a:p>
            <a:fld id="{35672AC0-FF3F-A34E-832F-671F58742316}" type="datetimeFigureOut">
              <a:rPr lang="sk-SK" smtClean="0"/>
              <a:t>14. 10. 2019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D18BBCD-8839-5A48-8994-A88746FE8A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691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/>
          <a:lstStyle/>
          <a:p>
            <a:fld id="{35672AC0-FF3F-A34E-832F-671F58742316}" type="datetimeFigureOut">
              <a:rPr lang="sk-SK" smtClean="0"/>
              <a:t>14. 10. 2019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D18BBCD-8839-5A48-8994-A88746FE8A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2025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/>
          <a:lstStyle/>
          <a:p>
            <a:fld id="{35672AC0-FF3F-A34E-832F-671F58742316}" type="datetimeFigureOut">
              <a:rPr lang="sk-SK" smtClean="0"/>
              <a:t>14. 10. 2019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D18BBCD-8839-5A48-8994-A88746FE8A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0421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/>
          <a:lstStyle/>
          <a:p>
            <a:fld id="{35672AC0-FF3F-A34E-832F-671F58742316}" type="datetimeFigureOut">
              <a:rPr lang="sk-SK" smtClean="0"/>
              <a:t>14. 10. 2019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D18BBCD-8839-5A48-8994-A88746FE8A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5687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/>
          <a:lstStyle/>
          <a:p>
            <a:fld id="{35672AC0-FF3F-A34E-832F-671F58742316}" type="datetimeFigureOut">
              <a:rPr lang="sk-SK" smtClean="0"/>
              <a:t>14. 10. 2019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D18BBCD-8839-5A48-8994-A88746FE8A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3467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/>
          <a:lstStyle/>
          <a:p>
            <a:fld id="{35672AC0-FF3F-A34E-832F-671F58742316}" type="datetimeFigureOut">
              <a:rPr lang="sk-SK" smtClean="0"/>
              <a:t>14. 10. 2019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D18BBCD-8839-5A48-8994-A88746FE8A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1293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  <a:prstGeom prst="rect">
            <a:avLst/>
          </a:prstGeom>
        </p:spPr>
        <p:txBody>
          <a:bodyPr/>
          <a:lstStyle/>
          <a:p>
            <a:fld id="{35672AC0-FF3F-A34E-832F-671F58742316}" type="datetimeFigureOut">
              <a:rPr lang="sk-SK" smtClean="0"/>
              <a:t>14. 10. 2019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D18BBCD-8839-5A48-8994-A88746FE8A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4862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  <a:prstGeom prst="rect">
            <a:avLst/>
          </a:prstGeom>
        </p:spPr>
        <p:txBody>
          <a:bodyPr/>
          <a:lstStyle/>
          <a:p>
            <a:fld id="{35672AC0-FF3F-A34E-832F-671F58742316}" type="datetimeFigureOut">
              <a:rPr lang="sk-SK" smtClean="0"/>
              <a:t>14. 10. 2019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D18BBCD-8839-5A48-8994-A88746FE8A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029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/>
          <a:lstStyle/>
          <a:p>
            <a:fld id="{35672AC0-FF3F-A34E-832F-671F58742316}" type="datetimeFigureOut">
              <a:rPr lang="sk-SK" smtClean="0"/>
              <a:t>14. 10. 2019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D18BBCD-8839-5A48-8994-A88746FE8A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912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/>
          <a:lstStyle/>
          <a:p>
            <a:fld id="{35672AC0-FF3F-A34E-832F-671F58742316}" type="datetimeFigureOut">
              <a:rPr lang="sk-SK" smtClean="0"/>
              <a:t>14. 10. 2019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D18BBCD-8839-5A48-8994-A88746FE8A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1102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/>
          <a:lstStyle/>
          <a:p>
            <a:fld id="{35672AC0-FF3F-A34E-832F-671F58742316}" type="datetimeFigureOut">
              <a:rPr lang="sk-SK" smtClean="0"/>
              <a:t>14. 10. 2019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D18BBCD-8839-5A48-8994-A88746FE8A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747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/>
          <a:lstStyle/>
          <a:p>
            <a:fld id="{35672AC0-FF3F-A34E-832F-671F58742316}" type="datetimeFigureOut">
              <a:rPr lang="sk-SK" smtClean="0"/>
              <a:t>14. 10. 2019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D18BBCD-8839-5A48-8994-A88746FE8A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369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/>
          <a:lstStyle/>
          <a:p>
            <a:fld id="{35672AC0-FF3F-A34E-832F-671F58742316}" type="datetimeFigureOut">
              <a:rPr lang="sk-SK" smtClean="0"/>
              <a:t>14. 10. 2019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D18BBCD-8839-5A48-8994-A88746FE8A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387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/>
          <a:lstStyle/>
          <a:p>
            <a:fld id="{35672AC0-FF3F-A34E-832F-671F58742316}" type="datetimeFigureOut">
              <a:rPr lang="sk-SK" smtClean="0"/>
              <a:t>14. 10. 2019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D18BBCD-8839-5A48-8994-A88746FE8A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255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/>
          <a:lstStyle/>
          <a:p>
            <a:fld id="{35672AC0-FF3F-A34E-832F-671F58742316}" type="datetimeFigureOut">
              <a:rPr lang="sk-SK" smtClean="0"/>
              <a:t>14. 10. 2019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D18BBCD-8839-5A48-8994-A88746FE8A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7065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/>
          <a:lstStyle/>
          <a:p>
            <a:fld id="{35672AC0-FF3F-A34E-832F-671F58742316}" type="datetimeFigureOut">
              <a:rPr lang="sk-SK" smtClean="0"/>
              <a:t>14. 10. 2019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D18BBCD-8839-5A48-8994-A88746FE8A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109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B034A8-3871-8B49-BC87-706DC3A48F07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514012" y="6019800"/>
            <a:ext cx="914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6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203E5-D929-4744-8CE8-1736E935C2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Liečba karcinómu prsníka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B0F59F-5E91-8A46-BBED-62ED43AD86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cap="none" dirty="0"/>
              <a:t>MUDr. Miroslava </a:t>
            </a:r>
            <a:r>
              <a:rPr lang="sk-SK" cap="none" dirty="0" smtClean="0"/>
              <a:t>Malejčíková</a:t>
            </a:r>
            <a:endParaRPr lang="sk-SK" cap="none" dirty="0"/>
          </a:p>
        </p:txBody>
      </p:sp>
    </p:spTree>
    <p:extLst>
      <p:ext uri="{BB962C8B-B14F-4D97-AF65-F5344CB8AC3E}">
        <p14:creationId xmlns:p14="http://schemas.microsoft.com/office/powerpoint/2010/main" val="388058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5BF60-753F-6A43-BF39-733227083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Chemoterapia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CA295-B3BA-6241-9C70-EC0F04C91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07534"/>
            <a:ext cx="8825659" cy="3993266"/>
          </a:xfrm>
        </p:spPr>
        <p:txBody>
          <a:bodyPr>
            <a:normAutofit fontScale="70000" lnSpcReduction="20000"/>
          </a:bodyPr>
          <a:lstStyle/>
          <a:p>
            <a:r>
              <a:rPr lang="sk-SK" sz="2600" dirty="0"/>
              <a:t>Väčšinou infúzna</a:t>
            </a:r>
          </a:p>
          <a:p>
            <a:r>
              <a:rPr lang="sk-SK" sz="2600" dirty="0"/>
              <a:t>4-8 cyklov liečby, podáva sa týždenne, každé </a:t>
            </a:r>
            <a:r>
              <a:rPr lang="sk-SK" sz="2600" dirty="0" smtClean="0"/>
              <a:t>2 </a:t>
            </a:r>
            <a:r>
              <a:rPr lang="sk-SK" sz="2600" dirty="0"/>
              <a:t>alebo každé 3 týždne</a:t>
            </a:r>
          </a:p>
          <a:p>
            <a:r>
              <a:rPr lang="sk-SK" sz="2600" dirty="0"/>
              <a:t>Pri vysokom riziku recidívy</a:t>
            </a:r>
          </a:p>
          <a:p>
            <a:r>
              <a:rPr lang="sk-SK" sz="2600" dirty="0" smtClean="0"/>
              <a:t>Nežiaduce </a:t>
            </a:r>
            <a:r>
              <a:rPr lang="sk-SK" sz="2600" dirty="0"/>
              <a:t>účinky (</a:t>
            </a:r>
            <a:r>
              <a:rPr lang="sk-SK" sz="2600" dirty="0" smtClean="0"/>
              <a:t>môžu, </a:t>
            </a:r>
            <a:r>
              <a:rPr lang="sk-SK" sz="2600" dirty="0"/>
              <a:t>ale nemusia byť prítomné) </a:t>
            </a:r>
            <a:endParaRPr lang="sk-SK" sz="2000" dirty="0"/>
          </a:p>
          <a:p>
            <a:pPr lvl="1"/>
            <a:r>
              <a:rPr lang="sk-SK" sz="2000" dirty="0" smtClean="0"/>
              <a:t>vypadávanie vlasov </a:t>
            </a:r>
            <a:endParaRPr lang="sk-SK" sz="2000" dirty="0"/>
          </a:p>
          <a:p>
            <a:pPr lvl="1"/>
            <a:r>
              <a:rPr lang="sk-SK" sz="2000" dirty="0" smtClean="0"/>
              <a:t>nevoľnosť </a:t>
            </a:r>
            <a:endParaRPr lang="sk-SK" sz="2000" dirty="0"/>
          </a:p>
          <a:p>
            <a:pPr lvl="1"/>
            <a:r>
              <a:rPr lang="sk-SK" sz="2000" dirty="0"/>
              <a:t>strata chuti do </a:t>
            </a:r>
            <a:r>
              <a:rPr lang="sk-SK" sz="2000" dirty="0" smtClean="0"/>
              <a:t>jedla </a:t>
            </a:r>
            <a:endParaRPr lang="sk-SK" sz="2000" dirty="0"/>
          </a:p>
          <a:p>
            <a:pPr lvl="1"/>
            <a:r>
              <a:rPr lang="sk-SK" sz="2000" dirty="0"/>
              <a:t>strata vnímať </a:t>
            </a:r>
            <a:r>
              <a:rPr lang="sk-SK" sz="2000" dirty="0" smtClean="0"/>
              <a:t>chute </a:t>
            </a:r>
            <a:endParaRPr lang="sk-SK" sz="2000" dirty="0"/>
          </a:p>
          <a:p>
            <a:pPr lvl="1"/>
            <a:r>
              <a:rPr lang="sk-SK" sz="2000" dirty="0"/>
              <a:t>pokles </a:t>
            </a:r>
            <a:r>
              <a:rPr lang="sk-SK" sz="2000" dirty="0" smtClean="0"/>
              <a:t>krviniek  </a:t>
            </a:r>
            <a:endParaRPr lang="sk-SK" sz="2000" dirty="0"/>
          </a:p>
          <a:p>
            <a:pPr lvl="1"/>
            <a:r>
              <a:rPr lang="sk-SK" sz="2000" dirty="0" smtClean="0"/>
              <a:t>slabosť </a:t>
            </a:r>
            <a:endParaRPr lang="sk-SK" sz="2000" dirty="0"/>
          </a:p>
          <a:p>
            <a:pPr lvl="1"/>
            <a:r>
              <a:rPr lang="sk-SK" sz="2000" dirty="0"/>
              <a:t>alergické </a:t>
            </a:r>
            <a:r>
              <a:rPr lang="sk-SK" sz="2000" dirty="0" smtClean="0"/>
              <a:t>reakcie </a:t>
            </a:r>
            <a:endParaRPr lang="sk-SK" sz="2000" dirty="0"/>
          </a:p>
          <a:p>
            <a:pPr lvl="1"/>
            <a:r>
              <a:rPr lang="sk-SK" sz="2000" dirty="0"/>
              <a:t>zmeny na </a:t>
            </a:r>
            <a:r>
              <a:rPr lang="sk-SK" sz="2000" dirty="0" smtClean="0"/>
              <a:t>koži, slizniciach</a:t>
            </a:r>
            <a:r>
              <a:rPr lang="sk-SK" sz="2000" dirty="0"/>
              <a:t>, nechtoch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7849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5CD81-25EA-B240-929A-4CED22E7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Rádioterapia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CB0ED-AEF6-4D49-953E-7919158FA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Trvá zhruba mesiac počas pracovných dní</a:t>
            </a:r>
          </a:p>
          <a:p>
            <a:r>
              <a:rPr lang="sk-SK" dirty="0"/>
              <a:t>Predchádza jej vyšetrenie u </a:t>
            </a:r>
            <a:r>
              <a:rPr lang="sk-SK" dirty="0" err="1"/>
              <a:t>rádioterapeuta</a:t>
            </a:r>
            <a:r>
              <a:rPr lang="sk-SK" dirty="0"/>
              <a:t>, simulačné CT </a:t>
            </a:r>
            <a:r>
              <a:rPr lang="sk-SK" dirty="0" smtClean="0"/>
              <a:t>vyšetrenie </a:t>
            </a:r>
            <a:br>
              <a:rPr lang="sk-SK" dirty="0" smtClean="0"/>
            </a:br>
            <a:r>
              <a:rPr lang="sk-SK" dirty="0" smtClean="0"/>
              <a:t>a </a:t>
            </a:r>
            <a:r>
              <a:rPr lang="sk-SK" dirty="0"/>
              <a:t>zakreslenie ožarovanej oblasti</a:t>
            </a:r>
          </a:p>
          <a:p>
            <a:r>
              <a:rPr lang="sk-SK" dirty="0"/>
              <a:t>Nebolestivá</a:t>
            </a:r>
          </a:p>
          <a:p>
            <a:r>
              <a:rPr lang="sk-SK" dirty="0" smtClean="0"/>
              <a:t>Nežiaduce </a:t>
            </a:r>
            <a:r>
              <a:rPr lang="sk-SK" dirty="0"/>
              <a:t>účinky: </a:t>
            </a:r>
          </a:p>
          <a:p>
            <a:pPr lvl="1"/>
            <a:r>
              <a:rPr lang="sk-SK" dirty="0"/>
              <a:t>kožná </a:t>
            </a:r>
            <a:r>
              <a:rPr lang="sk-SK" dirty="0" smtClean="0"/>
              <a:t>reakcia </a:t>
            </a:r>
            <a:endParaRPr lang="sk-SK" dirty="0"/>
          </a:p>
          <a:p>
            <a:pPr lvl="1"/>
            <a:r>
              <a:rPr lang="sk-SK" dirty="0"/>
              <a:t>pľúcna a kardiálna toxicita  - hlavne </a:t>
            </a:r>
            <a:r>
              <a:rPr lang="sk-SK" dirty="0" smtClean="0"/>
              <a:t>neskorá </a:t>
            </a:r>
            <a:endParaRPr lang="sk-SK" dirty="0"/>
          </a:p>
          <a:p>
            <a:pPr lvl="1"/>
            <a:r>
              <a:rPr lang="sk-SK" dirty="0" err="1"/>
              <a:t>lymfedém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3126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EAAB4-424E-3E43-89F0-E74D93CB0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Biologická liečba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B93D6-9BBF-3247-93C7-D62DDF212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Blokuje HER 2 receptor</a:t>
            </a:r>
          </a:p>
          <a:p>
            <a:r>
              <a:rPr lang="sk-SK" dirty="0"/>
              <a:t>Podáva sa podkožne alebo ako infúzia väčšinou každé 3 týždne</a:t>
            </a:r>
          </a:p>
          <a:p>
            <a:r>
              <a:rPr lang="sk-SK" dirty="0"/>
              <a:t>Na začiatku sa aplikuje vždy s chemoterapiou</a:t>
            </a:r>
          </a:p>
          <a:p>
            <a:r>
              <a:rPr lang="sk-SK" dirty="0"/>
              <a:t>Dobrá tolerancia</a:t>
            </a:r>
          </a:p>
          <a:p>
            <a:r>
              <a:rPr lang="sk-SK" dirty="0"/>
              <a:t>Pravidelné prešetrovanie srdca (</a:t>
            </a:r>
            <a:r>
              <a:rPr lang="sk-SK" dirty="0" err="1"/>
              <a:t>echokardiografia</a:t>
            </a:r>
            <a:r>
              <a:rPr lang="sk-SK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4052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53CDB-C42F-6642-8DB0-98220FF50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Liečba ochorenia s metastázami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BF7D6-A5CF-AA47-A1CD-88B53C360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Chronická</a:t>
            </a:r>
          </a:p>
          <a:p>
            <a:r>
              <a:rPr lang="sk-SK" dirty="0"/>
              <a:t>Cieľom liečby je predĺženie prežívania a zlepšenie kvality života</a:t>
            </a:r>
          </a:p>
          <a:p>
            <a:r>
              <a:rPr lang="sk-SK" dirty="0"/>
              <a:t>Zlepšením liečebných možností žijú naše pacientky dlhšie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F7641FE-4BE5-5947-B907-75C9B0A2E6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157488"/>
              </p:ext>
            </p:extLst>
          </p:nvPr>
        </p:nvGraphicFramePr>
        <p:xfrm>
          <a:off x="1154954" y="4200806"/>
          <a:ext cx="4639264" cy="2240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490">
                  <a:extLst>
                    <a:ext uri="{9D8B030D-6E8A-4147-A177-3AD203B41FA5}">
                      <a16:colId xmlns:a16="http://schemas.microsoft.com/office/drawing/2014/main" val="3941853654"/>
                    </a:ext>
                  </a:extLst>
                </a:gridCol>
                <a:gridCol w="2323774">
                  <a:extLst>
                    <a:ext uri="{9D8B030D-6E8A-4147-A177-3AD203B41FA5}">
                      <a16:colId xmlns:a16="http://schemas.microsoft.com/office/drawing/2014/main" val="639828560"/>
                    </a:ext>
                  </a:extLst>
                </a:gridCol>
              </a:tblGrid>
              <a:tr h="702111">
                <a:tc gridSpan="2">
                  <a:txBody>
                    <a:bodyPr/>
                    <a:lstStyle/>
                    <a:p>
                      <a:r>
                        <a:rPr lang="sk-SK" dirty="0" smtClean="0"/>
                        <a:t>5-ročné </a:t>
                      </a:r>
                      <a:r>
                        <a:rPr lang="sk-SK" dirty="0"/>
                        <a:t>prežívanie pri metastatickom karcinóme prsníka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869118"/>
                  </a:ext>
                </a:extLst>
              </a:tr>
              <a:tr h="512870">
                <a:tc>
                  <a:txBody>
                    <a:bodyPr/>
                    <a:lstStyle/>
                    <a:p>
                      <a:r>
                        <a:rPr lang="sk-SK" dirty="0"/>
                        <a:t>2000-2004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33,9%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689369"/>
                  </a:ext>
                </a:extLst>
              </a:tr>
              <a:tr h="512870">
                <a:tc>
                  <a:txBody>
                    <a:bodyPr/>
                    <a:lstStyle/>
                    <a:p>
                      <a:r>
                        <a:rPr lang="sk-SK" dirty="0"/>
                        <a:t>2005-2009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43,6%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911746"/>
                  </a:ext>
                </a:extLst>
              </a:tr>
              <a:tr h="512870">
                <a:tc>
                  <a:txBody>
                    <a:bodyPr/>
                    <a:lstStyle/>
                    <a:p>
                      <a:r>
                        <a:rPr lang="sk-SK" dirty="0"/>
                        <a:t>2010-2015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54,2%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18304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5B63DEF-CF5F-0440-ABEA-FE7D3AF8E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966828"/>
              </p:ext>
            </p:extLst>
          </p:nvPr>
        </p:nvGraphicFramePr>
        <p:xfrm>
          <a:off x="6319318" y="4182700"/>
          <a:ext cx="4119328" cy="2240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9664">
                  <a:extLst>
                    <a:ext uri="{9D8B030D-6E8A-4147-A177-3AD203B41FA5}">
                      <a16:colId xmlns:a16="http://schemas.microsoft.com/office/drawing/2014/main" val="928469813"/>
                    </a:ext>
                  </a:extLst>
                </a:gridCol>
                <a:gridCol w="2059664">
                  <a:extLst>
                    <a:ext uri="{9D8B030D-6E8A-4147-A177-3AD203B41FA5}">
                      <a16:colId xmlns:a16="http://schemas.microsoft.com/office/drawing/2014/main" val="2667170298"/>
                    </a:ext>
                  </a:extLst>
                </a:gridCol>
              </a:tblGrid>
              <a:tr h="702111">
                <a:tc gridSpan="2">
                  <a:txBody>
                    <a:bodyPr/>
                    <a:lstStyle/>
                    <a:p>
                      <a:r>
                        <a:rPr lang="sk-SK" dirty="0" smtClean="0"/>
                        <a:t>5-ročné </a:t>
                      </a:r>
                      <a:r>
                        <a:rPr lang="sk-SK" dirty="0"/>
                        <a:t>prežívanie špecifické </a:t>
                      </a:r>
                      <a:r>
                        <a:rPr lang="sk-SK" dirty="0" smtClean="0"/>
                        <a:t/>
                      </a:r>
                      <a:br>
                        <a:rPr lang="sk-SK" dirty="0" smtClean="0"/>
                      </a:br>
                      <a:r>
                        <a:rPr lang="sk-SK" dirty="0" smtClean="0"/>
                        <a:t>pre </a:t>
                      </a:r>
                      <a:r>
                        <a:rPr lang="sk-SK" dirty="0"/>
                        <a:t>karcinóm prsníka všetky štádia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765806"/>
                  </a:ext>
                </a:extLst>
              </a:tr>
              <a:tr h="512870">
                <a:tc>
                  <a:txBody>
                    <a:bodyPr/>
                    <a:lstStyle/>
                    <a:p>
                      <a:r>
                        <a:rPr lang="sk-SK" dirty="0"/>
                        <a:t>2000 -2004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86,3%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310431"/>
                  </a:ext>
                </a:extLst>
              </a:tr>
              <a:tr h="512870">
                <a:tc>
                  <a:txBody>
                    <a:bodyPr/>
                    <a:lstStyle/>
                    <a:p>
                      <a:r>
                        <a:rPr lang="sk-SK" dirty="0"/>
                        <a:t>2005-2009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88,3%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194499"/>
                  </a:ext>
                </a:extLst>
              </a:tr>
              <a:tr h="512870">
                <a:tc>
                  <a:txBody>
                    <a:bodyPr/>
                    <a:lstStyle/>
                    <a:p>
                      <a:r>
                        <a:rPr lang="sk-SK" dirty="0"/>
                        <a:t>2010-2015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87,4%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585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28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ent Arrow 22">
            <a:extLst>
              <a:ext uri="{FF2B5EF4-FFF2-40B4-BE49-F238E27FC236}">
                <a16:creationId xmlns:a16="http://schemas.microsoft.com/office/drawing/2014/main" id="{FDB72031-7616-2745-80A7-49138A396A73}"/>
              </a:ext>
            </a:extLst>
          </p:cNvPr>
          <p:cNvSpPr/>
          <p:nvPr/>
        </p:nvSpPr>
        <p:spPr>
          <a:xfrm flipV="1">
            <a:off x="2387564" y="4106709"/>
            <a:ext cx="2663492" cy="1390580"/>
          </a:xfrm>
          <a:prstGeom prst="bentArrow">
            <a:avLst>
              <a:gd name="adj1" fmla="val 2284"/>
              <a:gd name="adj2" fmla="val 7512"/>
              <a:gd name="adj3" fmla="val 8826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2" name="U-turn Arrow 21">
            <a:extLst>
              <a:ext uri="{FF2B5EF4-FFF2-40B4-BE49-F238E27FC236}">
                <a16:creationId xmlns:a16="http://schemas.microsoft.com/office/drawing/2014/main" id="{C3BA839A-185A-CE4A-8FEC-2AF2F24B9476}"/>
              </a:ext>
            </a:extLst>
          </p:cNvPr>
          <p:cNvSpPr/>
          <p:nvPr/>
        </p:nvSpPr>
        <p:spPr>
          <a:xfrm rot="5400000">
            <a:off x="6171457" y="4655144"/>
            <a:ext cx="2444341" cy="754059"/>
          </a:xfrm>
          <a:prstGeom prst="uturnArrow">
            <a:avLst>
              <a:gd name="adj1" fmla="val 6177"/>
              <a:gd name="adj2" fmla="val 12279"/>
              <a:gd name="adj3" fmla="val 14859"/>
              <a:gd name="adj4" fmla="val 26087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85EED0-9B90-064E-A77C-24ED3FCAD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Všeobecný prehľad liečby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7DD2ACB-9042-DA48-9C41-3D2993FD684A}"/>
              </a:ext>
            </a:extLst>
          </p:cNvPr>
          <p:cNvSpPr/>
          <p:nvPr/>
        </p:nvSpPr>
        <p:spPr>
          <a:xfrm>
            <a:off x="922789" y="2500132"/>
            <a:ext cx="2907760" cy="787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HR+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2769936-37F2-6644-9E6B-849E97D41445}"/>
              </a:ext>
            </a:extLst>
          </p:cNvPr>
          <p:cNvSpPr/>
          <p:nvPr/>
        </p:nvSpPr>
        <p:spPr>
          <a:xfrm>
            <a:off x="922789" y="3470102"/>
            <a:ext cx="2907760" cy="787079"/>
          </a:xfrm>
          <a:prstGeom prst="roundRect">
            <a:avLst>
              <a:gd name="adj" fmla="val 655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Hormonálna (</a:t>
            </a:r>
            <a:r>
              <a:rPr lang="sk-SK" dirty="0" smtClean="0"/>
              <a:t>endokrinná) </a:t>
            </a:r>
            <a:r>
              <a:rPr lang="sk-SK" dirty="0"/>
              <a:t>liečba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3E7183B-3FCF-8148-90E4-02DB05C72EE2}"/>
              </a:ext>
            </a:extLst>
          </p:cNvPr>
          <p:cNvSpPr/>
          <p:nvPr/>
        </p:nvSpPr>
        <p:spPr>
          <a:xfrm>
            <a:off x="8361451" y="2511706"/>
            <a:ext cx="2907760" cy="787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err="1"/>
              <a:t>Triple</a:t>
            </a:r>
            <a:r>
              <a:rPr lang="sk-SK" b="1" dirty="0"/>
              <a:t> negatívne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2DC54DF-521E-D44B-B408-9921D8606EAC}"/>
              </a:ext>
            </a:extLst>
          </p:cNvPr>
          <p:cNvSpPr/>
          <p:nvPr/>
        </p:nvSpPr>
        <p:spPr>
          <a:xfrm>
            <a:off x="8361451" y="3481676"/>
            <a:ext cx="2907760" cy="787079"/>
          </a:xfrm>
          <a:prstGeom prst="roundRect">
            <a:avLst>
              <a:gd name="adj" fmla="val 655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Chemoterapia</a:t>
            </a:r>
          </a:p>
          <a:p>
            <a:pPr algn="ctr"/>
            <a:r>
              <a:rPr lang="sk-SK" dirty="0" err="1"/>
              <a:t>Imunoterapia</a:t>
            </a:r>
            <a:endParaRPr lang="sk-SK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57BDF4B-C10F-4540-8E4C-640DD4787E9B}"/>
              </a:ext>
            </a:extLst>
          </p:cNvPr>
          <p:cNvSpPr/>
          <p:nvPr/>
        </p:nvSpPr>
        <p:spPr>
          <a:xfrm>
            <a:off x="4642120" y="2500132"/>
            <a:ext cx="2907760" cy="787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HER2+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F7FBF87-F25C-D345-834D-F34F04ABA555}"/>
              </a:ext>
            </a:extLst>
          </p:cNvPr>
          <p:cNvSpPr/>
          <p:nvPr/>
        </p:nvSpPr>
        <p:spPr>
          <a:xfrm>
            <a:off x="4642120" y="3470102"/>
            <a:ext cx="2907760" cy="787079"/>
          </a:xfrm>
          <a:prstGeom prst="roundRect">
            <a:avLst>
              <a:gd name="adj" fmla="val 655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/>
              <a:t>Anti</a:t>
            </a:r>
            <a:r>
              <a:rPr lang="sk-SK" dirty="0" smtClean="0"/>
              <a:t> HER2 </a:t>
            </a:r>
            <a:r>
              <a:rPr lang="sk-SK" dirty="0"/>
              <a:t>liečba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7DC4F4-1D10-3149-A90D-4BCBAE2C99B1}"/>
              </a:ext>
            </a:extLst>
          </p:cNvPr>
          <p:cNvGrpSpPr/>
          <p:nvPr/>
        </p:nvGrpSpPr>
        <p:grpSpPr>
          <a:xfrm>
            <a:off x="5175402" y="4780344"/>
            <a:ext cx="1841196" cy="1780200"/>
            <a:chOff x="6337426" y="2453490"/>
            <a:chExt cx="3856776" cy="3720974"/>
          </a:xfrm>
        </p:grpSpPr>
        <p:sp>
          <p:nvSpPr>
            <p:cNvPr id="11" name="Smiley Face 10">
              <a:extLst>
                <a:ext uri="{FF2B5EF4-FFF2-40B4-BE49-F238E27FC236}">
                  <a16:creationId xmlns:a16="http://schemas.microsoft.com/office/drawing/2014/main" id="{15212DAD-0DAC-DC41-AB91-1D5CDB7E9397}"/>
                </a:ext>
              </a:extLst>
            </p:cNvPr>
            <p:cNvSpPr/>
            <p:nvPr/>
          </p:nvSpPr>
          <p:spPr>
            <a:xfrm>
              <a:off x="6337426" y="2453490"/>
              <a:ext cx="3856776" cy="3720974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6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B025AA7-B6BB-C346-BF8B-4F87A741A4BF}"/>
                </a:ext>
              </a:extLst>
            </p:cNvPr>
            <p:cNvSpPr txBox="1"/>
            <p:nvPr/>
          </p:nvSpPr>
          <p:spPr>
            <a:xfrm>
              <a:off x="7314498" y="3501727"/>
              <a:ext cx="651238" cy="450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800" b="1" dirty="0">
                  <a:solidFill>
                    <a:schemeClr val="bg1"/>
                  </a:solidFill>
                </a:rPr>
                <a:t>ER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463A653-EDE3-9B4F-A4B2-F90868159F7F}"/>
                </a:ext>
              </a:extLst>
            </p:cNvPr>
            <p:cNvSpPr txBox="1"/>
            <p:nvPr/>
          </p:nvSpPr>
          <p:spPr>
            <a:xfrm>
              <a:off x="8565896" y="3501727"/>
              <a:ext cx="651238" cy="450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800" b="1" dirty="0">
                  <a:solidFill>
                    <a:schemeClr val="bg1"/>
                  </a:solidFill>
                </a:rPr>
                <a:t>PR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D6698B3-EB61-CD4D-8255-935A87D0829A}"/>
                </a:ext>
              </a:extLst>
            </p:cNvPr>
            <p:cNvSpPr txBox="1"/>
            <p:nvPr/>
          </p:nvSpPr>
          <p:spPr>
            <a:xfrm>
              <a:off x="7755142" y="5080073"/>
              <a:ext cx="1110734" cy="450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800" b="1" dirty="0">
                  <a:solidFill>
                    <a:schemeClr val="bg1"/>
                  </a:solidFill>
                </a:rPr>
                <a:t>HER2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333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6ACD0-4364-594F-A89C-E6B77038B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Hormonálna liečba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03826-9C3E-1849-8A32-37B2C66BD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Pôsobí na zníženie pôsobenia </a:t>
            </a:r>
            <a:r>
              <a:rPr lang="sk-SK" dirty="0" smtClean="0"/>
              <a:t>estrogénu </a:t>
            </a:r>
            <a:r>
              <a:rPr lang="sk-SK" dirty="0"/>
              <a:t>na </a:t>
            </a:r>
            <a:r>
              <a:rPr lang="sk-SK" dirty="0" smtClean="0"/>
              <a:t>rast nádoru</a:t>
            </a:r>
            <a:endParaRPr lang="sk-SK" dirty="0"/>
          </a:p>
          <a:p>
            <a:r>
              <a:rPr lang="sk-SK" dirty="0"/>
              <a:t>Kombinovaná liečba umožňuje prekonávať „hormonálnu rezistenciu“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a </a:t>
            </a:r>
            <a:r>
              <a:rPr lang="sk-SK" dirty="0"/>
              <a:t>jej efektivita je dlhšia ako </a:t>
            </a:r>
            <a:r>
              <a:rPr lang="sk-SK" dirty="0" err="1"/>
              <a:t>monoterapia</a:t>
            </a:r>
            <a:endParaRPr lang="sk-SK" dirty="0"/>
          </a:p>
          <a:p>
            <a:r>
              <a:rPr lang="sk-SK" dirty="0"/>
              <a:t>Má nižšiu toxicitu ako chemoterapia</a:t>
            </a:r>
          </a:p>
          <a:p>
            <a:r>
              <a:rPr lang="sk-SK" dirty="0"/>
              <a:t>Väčšinou </a:t>
            </a:r>
            <a:r>
              <a:rPr lang="sk-SK" dirty="0" err="1"/>
              <a:t>tabletková</a:t>
            </a:r>
            <a:r>
              <a:rPr lang="sk-SK" dirty="0"/>
              <a:t> alebo ako </a:t>
            </a:r>
            <a:r>
              <a:rPr lang="sk-SK" dirty="0" err="1"/>
              <a:t>vnútrosvalová</a:t>
            </a:r>
            <a:r>
              <a:rPr lang="sk-SK" dirty="0"/>
              <a:t> injekcia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9167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720" y="697117"/>
            <a:ext cx="10914181" cy="742384"/>
          </a:xfrm>
        </p:spPr>
        <p:txBody>
          <a:bodyPr>
            <a:noAutofit/>
          </a:bodyPr>
          <a:lstStyle/>
          <a:p>
            <a:r>
              <a:rPr lang="en-US" sz="2400" dirty="0"/>
              <a:t>M</a:t>
            </a:r>
            <a:r>
              <a:rPr lang="sk-SK" sz="2400" dirty="0"/>
              <a:t>edián PFS dosiahnutý v klinických štúdiách fázy III u </a:t>
            </a:r>
            <a:r>
              <a:rPr lang="sk-SK" sz="2400" dirty="0" smtClean="0"/>
              <a:t>pacientov </a:t>
            </a:r>
            <a:br>
              <a:rPr lang="sk-SK" sz="2400" dirty="0" smtClean="0"/>
            </a:br>
            <a:r>
              <a:rPr lang="sk-SK" sz="2400" dirty="0" smtClean="0"/>
              <a:t>s </a:t>
            </a:r>
            <a:r>
              <a:rPr lang="en-US" sz="2400" dirty="0"/>
              <a:t>HR+, HER2</a:t>
            </a:r>
            <a:r>
              <a:rPr lang="sk-SK" sz="2400" dirty="0"/>
              <a:t>–</a:t>
            </a:r>
            <a:r>
              <a:rPr lang="en-US" sz="2400" dirty="0"/>
              <a:t> </a:t>
            </a:r>
            <a:r>
              <a:rPr lang="sk-SK" sz="2400" dirty="0"/>
              <a:t>metastatickým karcinómom prsníka v 1. </a:t>
            </a:r>
            <a:r>
              <a:rPr lang="sk-SK" sz="2400" dirty="0" smtClean="0"/>
              <a:t>línii </a:t>
            </a:r>
            <a:r>
              <a:rPr lang="sk-SK" sz="2400" baseline="30000" dirty="0" smtClean="0"/>
              <a:t>1-16</a:t>
            </a:r>
            <a:endParaRPr lang="en-US" sz="2400" baseline="300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970773"/>
              </p:ext>
            </p:extLst>
          </p:nvPr>
        </p:nvGraphicFramePr>
        <p:xfrm>
          <a:off x="1412341" y="2174031"/>
          <a:ext cx="9216530" cy="2822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904352" y="5936842"/>
            <a:ext cx="9495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Janni W,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al. </a:t>
            </a:r>
            <a:r>
              <a:rPr lang="en-US" sz="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Breast 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Cancer Res Treat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2018; 169(3):469-479. </a:t>
            </a:r>
            <a:r>
              <a:rPr lang="sk-SK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Hortobagyi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GN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al. </a:t>
            </a:r>
            <a:r>
              <a:rPr lang="en-US" sz="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Ann </a:t>
            </a:r>
            <a:r>
              <a:rPr lang="en-US" sz="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Oncol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2018; 29(7):1541-1547. </a:t>
            </a:r>
            <a:r>
              <a:rPr lang="sk-SK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Goetz MP,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al. </a:t>
            </a:r>
            <a:r>
              <a:rPr lang="en-US" sz="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 </a:t>
            </a:r>
            <a:r>
              <a:rPr lang="en-US" sz="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Clin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Oncol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2017; 35(32):3638-3646. </a:t>
            </a:r>
            <a:r>
              <a:rPr lang="sk-SK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sk-SK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k-SK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Hortobagyi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GN,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al. </a:t>
            </a:r>
            <a:r>
              <a:rPr lang="en-US" sz="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 </a:t>
            </a:r>
            <a:r>
              <a:rPr lang="en-US" sz="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Engl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 Med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2016; 375(18):1738-1748. </a:t>
            </a:r>
            <a:r>
              <a:rPr lang="sk-SK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Rugo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HS,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al. </a:t>
            </a:r>
            <a:r>
              <a:rPr lang="en-US" sz="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Breast 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Cancer Res Treat.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2019; 174(3):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719-729.</a:t>
            </a:r>
            <a:r>
              <a:rPr lang="sk-SK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Johnston</a:t>
            </a:r>
            <a:r>
              <a:rPr lang="sk-SK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al. </a:t>
            </a:r>
            <a:r>
              <a:rPr lang="en-US" sz="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NPJ 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Breast Cancer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2019; 5:1-8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sk-SK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sk-SK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k-SK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Martin M,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al. </a:t>
            </a:r>
            <a:r>
              <a:rPr lang="en-US" sz="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 </a:t>
            </a:r>
            <a:r>
              <a:rPr lang="en-US" sz="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Clin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Oncol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2015; 33(9):1045-1052. </a:t>
            </a:r>
            <a:r>
              <a:rPr lang="sk-SK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Finn RS,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al. </a:t>
            </a:r>
            <a:r>
              <a:rPr lang="en-US" sz="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 </a:t>
            </a:r>
            <a:r>
              <a:rPr lang="en-US" sz="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Engl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 Med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2016; 375(20):1925-1936. </a:t>
            </a:r>
            <a:r>
              <a:rPr lang="sk-SK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Cristofanilli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M,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al. </a:t>
            </a:r>
            <a:r>
              <a:rPr lang="en-US" sz="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Lancet </a:t>
            </a:r>
            <a:r>
              <a:rPr lang="en-US" sz="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Oncol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2016; 17(4):425-439. </a:t>
            </a:r>
            <a:r>
              <a:rPr lang="sk-SK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sk-SK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k-SK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Gray R,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al. </a:t>
            </a:r>
            <a:r>
              <a:rPr lang="en-US" sz="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 </a:t>
            </a:r>
            <a:r>
              <a:rPr lang="en-US" sz="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Clin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Oncol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2009; 27(30):4966-4972. </a:t>
            </a:r>
            <a:r>
              <a:rPr lang="sk-SK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Miles D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sk-SK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al. </a:t>
            </a:r>
            <a:r>
              <a:rPr lang="en-US" sz="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Eur</a:t>
            </a:r>
            <a:r>
              <a:rPr lang="en-US" sz="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 Cancer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2017; 70:146-155. </a:t>
            </a:r>
            <a:r>
              <a:rPr lang="sk-SK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Robertson JFR,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al. </a:t>
            </a:r>
            <a:r>
              <a:rPr lang="en-US" sz="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Lancet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2016; 388(10063):2997-3005. </a:t>
            </a:r>
            <a:r>
              <a:rPr lang="sk-SK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sk-SK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k-SK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Barrios CH,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al. </a:t>
            </a:r>
            <a:r>
              <a:rPr lang="en-US" sz="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Breast 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Cancer Res Treat.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2010; 121(1):121-131. </a:t>
            </a:r>
            <a:r>
              <a:rPr lang="en-U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sk-SK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Brufsky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AM,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al. </a:t>
            </a:r>
            <a:r>
              <a:rPr lang="en-US" sz="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 </a:t>
            </a:r>
            <a:r>
              <a:rPr lang="en-US" sz="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Clin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Oncol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2011; 29(32):4286-4293. </a:t>
            </a:r>
            <a:r>
              <a:rPr lang="sk-SK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Macalalad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AR,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 al.</a:t>
            </a:r>
            <a:r>
              <a:rPr lang="sk-SK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Curr</a:t>
            </a:r>
            <a:r>
              <a:rPr lang="en-US" sz="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 Res </a:t>
            </a:r>
            <a:r>
              <a:rPr lang="en-US" sz="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Opin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2015; 31(2):263-273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sk-SK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16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sk-SK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Slamon</a:t>
            </a:r>
            <a:r>
              <a:rPr lang="sk-SK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DJ, et al. ESMO </a:t>
            </a:r>
            <a:r>
              <a:rPr lang="sk-SK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Congress</a:t>
            </a:r>
            <a:r>
              <a:rPr lang="sk-SK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2019, LBA7_PR.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12341" y="4873734"/>
            <a:ext cx="95970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HER2</a:t>
            </a:r>
            <a:r>
              <a:rPr lang="en-US" sz="1400" b="1" baseline="30000" dirty="0">
                <a:solidFill>
                  <a:schemeClr val="accent6">
                    <a:lumMod val="50000"/>
                  </a:schemeClr>
                </a:solidFill>
              </a:rPr>
              <a:t>–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, receptor pre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ľudský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epidermálny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rastový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faktor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typ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 2;</a:t>
            </a:r>
            <a:r>
              <a:rPr lang="sk-SK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HR</a:t>
            </a:r>
            <a:r>
              <a:rPr lang="en-US" sz="1400" b="1" baseline="30000" dirty="0">
                <a:solidFill>
                  <a:schemeClr val="accent6">
                    <a:lumMod val="50000"/>
                  </a:schemeClr>
                </a:solidFill>
              </a:rPr>
              <a:t>+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sk-SK" sz="1400" b="1" dirty="0">
                <a:solidFill>
                  <a:schemeClr val="accent6">
                    <a:lumMod val="50000"/>
                  </a:schemeClr>
                </a:solidFill>
              </a:rPr>
              <a:t>pozitívna expresia hormónových receptorov; </a:t>
            </a:r>
            <a:r>
              <a:rPr lang="sk-SK" sz="1400" b="1" dirty="0" smtClean="0">
                <a:solidFill>
                  <a:schemeClr val="accent6">
                    <a:lumMod val="50000"/>
                  </a:schemeClr>
                </a:solidFill>
              </a:rPr>
              <a:t>PFS</a:t>
            </a:r>
            <a:r>
              <a:rPr lang="sk-SK" sz="1400" b="1" dirty="0">
                <a:solidFill>
                  <a:schemeClr val="accent6">
                    <a:lumMod val="50000"/>
                  </a:schemeClr>
                </a:solidFill>
              </a:rPr>
              <a:t>, prežívanie bez progresie</a:t>
            </a:r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4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Hormonálna liečba </a:t>
            </a:r>
            <a:r>
              <a:rPr lang="sk-SK" dirty="0" smtClean="0"/>
              <a:t>I. </a:t>
            </a:r>
            <a:r>
              <a:rPr lang="sk-SK" dirty="0"/>
              <a:t>a </a:t>
            </a:r>
            <a:r>
              <a:rPr lang="sk-SK" dirty="0" smtClean="0"/>
              <a:t>II. </a:t>
            </a:r>
            <a:r>
              <a:rPr lang="sk-SK" dirty="0"/>
              <a:t>línia</a:t>
            </a: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078959"/>
              </p:ext>
            </p:extLst>
          </p:nvPr>
        </p:nvGraphicFramePr>
        <p:xfrm>
          <a:off x="522514" y="2537524"/>
          <a:ext cx="11043139" cy="29763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5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2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65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2109">
                <a:tc>
                  <a:txBody>
                    <a:bodyPr/>
                    <a:lstStyle/>
                    <a:p>
                      <a:pPr algn="l" fontAlgn="b"/>
                      <a:endParaRPr lang="sk-SK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6000" marR="12700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100" b="1" u="none" strike="noStrike" dirty="0" err="1">
                          <a:effectLst/>
                        </a:rPr>
                        <a:t>Monoterapia</a:t>
                      </a:r>
                      <a:endParaRPr lang="sk-SK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6000" marR="12700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100" b="1" u="none" strike="noStrike" dirty="0">
                          <a:effectLst/>
                        </a:rPr>
                        <a:t>Kombinovaná terapia</a:t>
                      </a:r>
                      <a:endParaRPr lang="sk-SK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6000" marR="12700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2109">
                <a:tc>
                  <a:txBody>
                    <a:bodyPr/>
                    <a:lstStyle/>
                    <a:p>
                      <a:pPr algn="l" fontAlgn="b"/>
                      <a:r>
                        <a:rPr lang="sk-SK" sz="2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I. línia</a:t>
                      </a:r>
                      <a:endParaRPr lang="sk-SK" sz="2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6000" marR="127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100" u="none" strike="noStrike" dirty="0">
                          <a:effectLst/>
                        </a:rPr>
                        <a:t>Inhibítor </a:t>
                      </a:r>
                      <a:r>
                        <a:rPr lang="sk-SK" sz="2100" u="none" strike="noStrike" dirty="0" smtClean="0">
                          <a:effectLst/>
                        </a:rPr>
                        <a:t>aromatázy, </a:t>
                      </a:r>
                      <a:r>
                        <a:rPr lang="sk-SK" sz="2100" u="none" strike="noStrike" dirty="0" err="1">
                          <a:effectLst/>
                        </a:rPr>
                        <a:t>F</a:t>
                      </a:r>
                      <a:r>
                        <a:rPr lang="sk-SK" sz="2100" u="none" strike="noStrike" dirty="0" err="1" smtClean="0">
                          <a:effectLst/>
                        </a:rPr>
                        <a:t>ulvestrant</a:t>
                      </a:r>
                      <a:r>
                        <a:rPr lang="sk-SK" sz="2100" u="none" strike="noStrike" dirty="0">
                          <a:effectLst/>
                        </a:rPr>
                        <a:t>, </a:t>
                      </a:r>
                      <a:r>
                        <a:rPr lang="sk-SK" sz="2100" u="none" strike="noStrike" dirty="0" err="1" smtClean="0">
                          <a:effectLst/>
                        </a:rPr>
                        <a:t>Tamoxifén</a:t>
                      </a:r>
                      <a:endParaRPr lang="sk-SK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6000" marR="1270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100" u="none" strike="noStrike" dirty="0">
                          <a:effectLst/>
                        </a:rPr>
                        <a:t>Inhibítor aromatázy + </a:t>
                      </a:r>
                      <a:r>
                        <a:rPr lang="sk-SK" sz="2100" u="none" strike="noStrike" dirty="0" smtClean="0">
                          <a:effectLst/>
                        </a:rPr>
                        <a:t>Inhibítor CDK4/6</a:t>
                      </a:r>
                      <a:endParaRPr lang="sk-SK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6000" marR="12700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2109">
                <a:tc>
                  <a:txBody>
                    <a:bodyPr/>
                    <a:lstStyle/>
                    <a:p>
                      <a:pPr algn="l" fontAlgn="b"/>
                      <a:r>
                        <a:rPr lang="sk-SK" sz="21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II. línia</a:t>
                      </a:r>
                      <a:endParaRPr lang="sk-SK" sz="2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6000" marR="127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100" u="none" strike="noStrike" dirty="0" err="1">
                          <a:effectLst/>
                        </a:rPr>
                        <a:t>F</a:t>
                      </a:r>
                      <a:r>
                        <a:rPr lang="sk-SK" sz="2100" u="none" strike="noStrike" dirty="0" err="1" smtClean="0">
                          <a:effectLst/>
                        </a:rPr>
                        <a:t>ulvestrant</a:t>
                      </a:r>
                      <a:r>
                        <a:rPr lang="sk-SK" sz="2100" u="none" strike="noStrike" dirty="0">
                          <a:effectLst/>
                        </a:rPr>
                        <a:t>, Inhibítor aromatázy, </a:t>
                      </a:r>
                      <a:r>
                        <a:rPr lang="sk-SK" sz="2100" u="none" strike="noStrike" dirty="0" err="1" smtClean="0">
                          <a:effectLst/>
                        </a:rPr>
                        <a:t>Tamoxifén</a:t>
                      </a:r>
                      <a:endParaRPr lang="sk-SK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6000" marR="1270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100" u="none" strike="noStrike" dirty="0" err="1">
                          <a:effectLst/>
                        </a:rPr>
                        <a:t>Fulvestrant</a:t>
                      </a:r>
                      <a:r>
                        <a:rPr lang="sk-SK" sz="2100" u="none" strike="noStrike" dirty="0">
                          <a:effectLst/>
                        </a:rPr>
                        <a:t> + </a:t>
                      </a:r>
                      <a:r>
                        <a:rPr lang="sk-SK" sz="2100" u="none" strike="noStrike" dirty="0" smtClean="0">
                          <a:effectLst/>
                        </a:rPr>
                        <a:t>Inhibítor CDK4/6</a:t>
                      </a:r>
                      <a:endParaRPr lang="sk-SK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6000" marR="12700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F6C31E4-E3EB-954E-8200-F2987A9CD7B3}"/>
              </a:ext>
            </a:extLst>
          </p:cNvPr>
          <p:cNvSpPr txBox="1"/>
          <p:nvPr/>
        </p:nvSpPr>
        <p:spPr>
          <a:xfrm>
            <a:off x="432079" y="6304002"/>
            <a:ext cx="686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Codroso</a:t>
            </a:r>
            <a:r>
              <a:rPr lang="sk-SK" dirty="0"/>
              <a:t> F, </a:t>
            </a:r>
            <a:r>
              <a:rPr lang="sk-SK" dirty="0" smtClean="0"/>
              <a:t>et al</a:t>
            </a:r>
            <a:r>
              <a:rPr lang="sk-SK" dirty="0"/>
              <a:t>.</a:t>
            </a:r>
            <a:r>
              <a:rPr lang="sk-SK" dirty="0" smtClean="0"/>
              <a:t> </a:t>
            </a:r>
            <a:r>
              <a:rPr lang="sk-SK" dirty="0"/>
              <a:t>ESMO </a:t>
            </a:r>
            <a:r>
              <a:rPr lang="sk-SK" dirty="0" err="1" smtClean="0"/>
              <a:t>guidelines</a:t>
            </a:r>
            <a:r>
              <a:rPr lang="sk-SK" dirty="0" smtClean="0"/>
              <a:t> </a:t>
            </a:r>
            <a:r>
              <a:rPr lang="sk-SK" dirty="0" err="1"/>
              <a:t>for</a:t>
            </a:r>
            <a:r>
              <a:rPr lang="sk-SK" dirty="0"/>
              <a:t> ABC, </a:t>
            </a:r>
            <a:r>
              <a:rPr lang="sk-SK" dirty="0" err="1"/>
              <a:t>Ann</a:t>
            </a:r>
            <a:r>
              <a:rPr lang="sk-SK" dirty="0"/>
              <a:t> </a:t>
            </a:r>
            <a:r>
              <a:rPr lang="sk-SK" dirty="0" err="1"/>
              <a:t>Oncol</a:t>
            </a:r>
            <a:r>
              <a:rPr lang="sk-SK" dirty="0"/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328612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2376D-3EA0-FB4A-8E39-C6C887044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HER 2 pozitívny karcinóm prsníka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B19C03-4201-9B4A-9DE8-43CCABF99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93" y="2582425"/>
            <a:ext cx="6087533" cy="380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6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656EF-92C7-3F47-8296-A587E1B6C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HER 2 pozitívny </a:t>
            </a:r>
            <a:r>
              <a:rPr lang="sk-SK" dirty="0" smtClean="0"/>
              <a:t>karcinóm </a:t>
            </a:r>
            <a:r>
              <a:rPr lang="sk-SK" dirty="0"/>
              <a:t>prsníka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D4BE856-497D-D749-BB5D-649D9A603E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944064"/>
              </p:ext>
            </p:extLst>
          </p:nvPr>
        </p:nvGraphicFramePr>
        <p:xfrm>
          <a:off x="1631245" y="2627405"/>
          <a:ext cx="8929510" cy="2856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637">
                  <a:extLst>
                    <a:ext uri="{9D8B030D-6E8A-4147-A177-3AD203B41FA5}">
                      <a16:colId xmlns:a16="http://schemas.microsoft.com/office/drawing/2014/main" val="3172075106"/>
                    </a:ext>
                  </a:extLst>
                </a:gridCol>
                <a:gridCol w="5486197">
                  <a:extLst>
                    <a:ext uri="{9D8B030D-6E8A-4147-A177-3AD203B41FA5}">
                      <a16:colId xmlns:a16="http://schemas.microsoft.com/office/drawing/2014/main" val="3796860429"/>
                    </a:ext>
                  </a:extLst>
                </a:gridCol>
                <a:gridCol w="2655676">
                  <a:extLst>
                    <a:ext uri="{9D8B030D-6E8A-4147-A177-3AD203B41FA5}">
                      <a16:colId xmlns:a16="http://schemas.microsoft.com/office/drawing/2014/main" val="537414734"/>
                    </a:ext>
                  </a:extLst>
                </a:gridCol>
              </a:tblGrid>
              <a:tr h="714022">
                <a:tc>
                  <a:txBody>
                    <a:bodyPr/>
                    <a:lstStyle/>
                    <a:p>
                      <a:r>
                        <a:rPr lang="sk-SK" sz="2000" dirty="0"/>
                        <a:t>Línia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2000"/>
                        <a:t>Režim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2000"/>
                        <a:t>Štúdia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1946888"/>
                  </a:ext>
                </a:extLst>
              </a:tr>
              <a:tr h="714022">
                <a:tc>
                  <a:txBody>
                    <a:bodyPr/>
                    <a:lstStyle/>
                    <a:p>
                      <a:r>
                        <a:rPr lang="sk-SK" sz="200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2000" err="1"/>
                        <a:t>Trastuzumab</a:t>
                      </a:r>
                      <a:r>
                        <a:rPr lang="sk-SK" sz="2000"/>
                        <a:t> + </a:t>
                      </a:r>
                      <a:r>
                        <a:rPr lang="sk-SK" sz="2000" err="1"/>
                        <a:t>Pertuzumab</a:t>
                      </a:r>
                      <a:r>
                        <a:rPr lang="sk-SK" sz="2000"/>
                        <a:t> + </a:t>
                      </a:r>
                      <a:r>
                        <a:rPr lang="sk-SK" sz="2000" err="1"/>
                        <a:t>Docetaxel</a:t>
                      </a:r>
                      <a:endParaRPr lang="sk-SK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2000" err="1"/>
                        <a:t>Cleopatra</a:t>
                      </a:r>
                      <a:endParaRPr lang="sk-SK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1914707"/>
                  </a:ext>
                </a:extLst>
              </a:tr>
              <a:tr h="714022">
                <a:tc>
                  <a:txBody>
                    <a:bodyPr/>
                    <a:lstStyle/>
                    <a:p>
                      <a:r>
                        <a:rPr lang="sk-SK" sz="200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2000" dirty="0" err="1"/>
                        <a:t>Trastuzumab</a:t>
                      </a:r>
                      <a:r>
                        <a:rPr lang="sk-SK" sz="2000" dirty="0"/>
                        <a:t> - </a:t>
                      </a:r>
                      <a:r>
                        <a:rPr lang="sk-SK" sz="2000" dirty="0" err="1"/>
                        <a:t>emtansín</a:t>
                      </a:r>
                      <a:endParaRPr lang="sk-SK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2000" dirty="0" err="1"/>
                        <a:t>Emilia</a:t>
                      </a:r>
                      <a:endParaRPr lang="sk-SK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2626709"/>
                  </a:ext>
                </a:extLst>
              </a:tr>
              <a:tr h="714022">
                <a:tc>
                  <a:txBody>
                    <a:bodyPr/>
                    <a:lstStyle/>
                    <a:p>
                      <a:r>
                        <a:rPr lang="sk-SK" sz="200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2000" dirty="0" err="1" smtClean="0"/>
                        <a:t>Kapecitabín</a:t>
                      </a:r>
                      <a:r>
                        <a:rPr lang="sk-SK" sz="2000" dirty="0" smtClean="0"/>
                        <a:t> </a:t>
                      </a:r>
                      <a:r>
                        <a:rPr lang="sk-SK" sz="2000" dirty="0"/>
                        <a:t>+ Lapatinib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EGF100151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9417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96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54954" y="2603500"/>
            <a:ext cx="9748104" cy="3416300"/>
          </a:xfrm>
        </p:spPr>
        <p:txBody>
          <a:bodyPr>
            <a:normAutofit/>
          </a:bodyPr>
          <a:lstStyle/>
          <a:p>
            <a:endParaRPr lang="sk-SK" dirty="0"/>
          </a:p>
          <a:p>
            <a:r>
              <a:rPr lang="sk-SK" b="1" dirty="0"/>
              <a:t>Karcinóm prsníka</a:t>
            </a:r>
            <a:endParaRPr lang="sk-SK" dirty="0"/>
          </a:p>
          <a:p>
            <a:r>
              <a:rPr lang="sk-SK" b="1" dirty="0"/>
              <a:t>Najčastejšia malignita u žien, svetová </a:t>
            </a:r>
            <a:r>
              <a:rPr lang="sk-SK" b="1" dirty="0" err="1" smtClean="0"/>
              <a:t>incidencia</a:t>
            </a:r>
            <a:r>
              <a:rPr lang="sk-SK" b="1" dirty="0" smtClean="0"/>
              <a:t> 2 mil., incidencia v </a:t>
            </a:r>
            <a:r>
              <a:rPr lang="sk-SK" b="1" dirty="0"/>
              <a:t>USA 260 000 </a:t>
            </a:r>
            <a:endParaRPr lang="sk-SK" dirty="0"/>
          </a:p>
          <a:p>
            <a:r>
              <a:rPr lang="pl-PL" b="1" dirty="0"/>
              <a:t>Druhá najčastejšia príčina ochorenia na malígne ochorenie</a:t>
            </a:r>
            <a:endParaRPr lang="pl-PL" dirty="0"/>
          </a:p>
          <a:p>
            <a:r>
              <a:rPr lang="sk-SK" b="1" dirty="0"/>
              <a:t>Hlavne vo vyspelých krajinách </a:t>
            </a:r>
            <a:r>
              <a:rPr lang="sk-SK" b="1" dirty="0" smtClean="0"/>
              <a:t>– Severná </a:t>
            </a:r>
            <a:r>
              <a:rPr lang="sk-SK" b="1" dirty="0"/>
              <a:t>Amerika, Austrália, </a:t>
            </a:r>
            <a:r>
              <a:rPr lang="sk-SK" b="1" dirty="0" smtClean="0"/>
              <a:t>Európa</a:t>
            </a:r>
          </a:p>
          <a:p>
            <a:r>
              <a:rPr lang="sk-SK" b="1" dirty="0" smtClean="0"/>
              <a:t>Na Slovensku 3 000 nových prípadov ročne</a:t>
            </a:r>
            <a:endParaRPr lang="sk-SK" dirty="0"/>
          </a:p>
          <a:p>
            <a:endParaRPr lang="sk-SK" dirty="0"/>
          </a:p>
          <a:p>
            <a:pPr marL="0" indent="0">
              <a:buNone/>
            </a:pPr>
            <a:r>
              <a:rPr lang="sk-SK" dirty="0" err="1" smtClean="0"/>
              <a:t>Siegel</a:t>
            </a:r>
            <a:r>
              <a:rPr lang="sk-SK" dirty="0" smtClean="0"/>
              <a:t> RL</a:t>
            </a:r>
            <a:r>
              <a:rPr lang="sk-SK" dirty="0"/>
              <a:t>, et al. </a:t>
            </a:r>
            <a:r>
              <a:rPr lang="sk-SK" dirty="0" err="1" smtClean="0"/>
              <a:t>Cancer</a:t>
            </a:r>
            <a:r>
              <a:rPr lang="sk-SK" dirty="0" smtClean="0"/>
              <a:t> </a:t>
            </a:r>
            <a:r>
              <a:rPr lang="sk-SK" dirty="0" err="1" smtClean="0"/>
              <a:t>statistics</a:t>
            </a:r>
            <a:r>
              <a:rPr lang="sk-SK" dirty="0"/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63129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2AD6C-C29E-2E4C-A286-1109ABE3C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Tripple </a:t>
            </a:r>
            <a:r>
              <a:rPr lang="sk-SK" dirty="0" smtClean="0"/>
              <a:t>negatívny </a:t>
            </a:r>
            <a:r>
              <a:rPr lang="sk-SK" dirty="0"/>
              <a:t>karcinóm prsníka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087D5-828C-0C47-84BA-54750A2BD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Chemoterapia</a:t>
            </a:r>
          </a:p>
          <a:p>
            <a:r>
              <a:rPr lang="sk-SK" dirty="0"/>
              <a:t>Chemoterapia v kombinácii s </a:t>
            </a:r>
            <a:r>
              <a:rPr lang="sk-SK" dirty="0" err="1"/>
              <a:t>imunoterapiou</a:t>
            </a:r>
            <a:r>
              <a:rPr lang="sk-SK" dirty="0"/>
              <a:t> (</a:t>
            </a:r>
            <a:r>
              <a:rPr lang="sk-SK" dirty="0" err="1"/>
              <a:t>atezolizumab</a:t>
            </a:r>
            <a:r>
              <a:rPr lang="sk-SK" dirty="0"/>
              <a:t>)</a:t>
            </a:r>
          </a:p>
          <a:p>
            <a:endParaRPr lang="sk-S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30BD1C-7C50-6E47-9C75-1E70A30D83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83" r="7188"/>
          <a:stretch/>
        </p:blipFill>
        <p:spPr>
          <a:xfrm>
            <a:off x="1346478" y="3637280"/>
            <a:ext cx="8993276" cy="312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9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C36910-1B36-8541-91F5-DB37CD682C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12801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Rizikové faktory</a:t>
            </a:r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888694"/>
              </p:ext>
            </p:extLst>
          </p:nvPr>
        </p:nvGraphicFramePr>
        <p:xfrm>
          <a:off x="983432" y="1600200"/>
          <a:ext cx="10598968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678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4B8E8-8154-674C-94BC-36ADA3BEA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Diagnostika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4EC44-4E24-2844-8084-DE78F6618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Samovyšetrenie</a:t>
            </a:r>
            <a:r>
              <a:rPr lang="sk-SK" dirty="0"/>
              <a:t> prsníkov 1x mesačne od 20 rokov</a:t>
            </a:r>
          </a:p>
          <a:p>
            <a:r>
              <a:rPr lang="sk-SK" dirty="0"/>
              <a:t>Mamografické vyšetrenie každé 2 roky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(v </a:t>
            </a:r>
            <a:r>
              <a:rPr lang="sk-SK" dirty="0"/>
              <a:t>rámci skríningu 50-69 ročné ženy, pri rodinnej záťaži skôr)</a:t>
            </a:r>
          </a:p>
          <a:p>
            <a:r>
              <a:rPr lang="sk-SK" dirty="0"/>
              <a:t>Ultrasonografické vyšetrenie </a:t>
            </a:r>
          </a:p>
          <a:p>
            <a:r>
              <a:rPr lang="sk-SK" dirty="0"/>
              <a:t>Magnetická rezonancia</a:t>
            </a:r>
          </a:p>
          <a:p>
            <a:r>
              <a:rPr lang="sk-SK" dirty="0"/>
              <a:t>Odobratie vzorky na histológiu (</a:t>
            </a:r>
            <a:r>
              <a:rPr lang="sk-SK" dirty="0" err="1"/>
              <a:t>core</a:t>
            </a:r>
            <a:r>
              <a:rPr lang="sk-SK" dirty="0"/>
              <a:t> </a:t>
            </a:r>
            <a:r>
              <a:rPr lang="sk-SK" dirty="0" err="1"/>
              <a:t>cut</a:t>
            </a:r>
            <a:r>
              <a:rPr lang="sk-SK" dirty="0"/>
              <a:t>, PAB), vyšetrenie patológom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7637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88D4-DA10-604D-8842-4F6BA4DE7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Diagnostika- </a:t>
            </a:r>
            <a:r>
              <a:rPr lang="sk-SK" dirty="0" err="1"/>
              <a:t>samovyšetrenie</a:t>
            </a:r>
            <a:r>
              <a:rPr lang="sk-SK" dirty="0"/>
              <a:t> prsníkov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A88563-A2EC-424B-9D6C-1C1DF0656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2392402"/>
            <a:ext cx="4351338" cy="4351338"/>
          </a:xfrm>
          <a:prstGeom prst="roundRect">
            <a:avLst>
              <a:gd name="adj" fmla="val 6506"/>
            </a:avLst>
          </a:prstGeom>
        </p:spPr>
      </p:pic>
    </p:spTree>
    <p:extLst>
      <p:ext uri="{BB962C8B-B14F-4D97-AF65-F5344CB8AC3E}">
        <p14:creationId xmlns:p14="http://schemas.microsoft.com/office/powerpoint/2010/main" val="63839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29EB7-7B53-0944-9141-D0AC4747F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Liečba karcinómu prsníka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7A488-83B8-2347-B670-2BC4F1CE6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Pre štádia I-III  (nádor v prsníku s/bez postihnutia lymfatických uzlín)</a:t>
            </a:r>
          </a:p>
          <a:p>
            <a:pPr marL="0" indent="0">
              <a:buNone/>
            </a:pPr>
            <a:r>
              <a:rPr lang="sk-SK" dirty="0"/>
              <a:t> 	Chirurgická ➤ Zaisťovacia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Pre štádiu IV </a:t>
            </a:r>
            <a:r>
              <a:rPr lang="sk-SK" dirty="0" smtClean="0"/>
              <a:t>(sú </a:t>
            </a:r>
            <a:r>
              <a:rPr lang="sk-SK" dirty="0"/>
              <a:t>prítomné metastázy)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Dlhodobá, </a:t>
            </a:r>
            <a:r>
              <a:rPr lang="sk-SK" dirty="0"/>
              <a:t>väčšinou doživotná liečba</a:t>
            </a:r>
          </a:p>
        </p:txBody>
      </p:sp>
    </p:spTree>
    <p:extLst>
      <p:ext uri="{BB962C8B-B14F-4D97-AF65-F5344CB8AC3E}">
        <p14:creationId xmlns:p14="http://schemas.microsoft.com/office/powerpoint/2010/main" val="193679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AD556-EBCD-E84E-8086-0A53D3E6E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Chirurgická liečba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82AD5-54F9-B04C-83C7-E9991D512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Odstránenie nádoru z prsníka </a:t>
            </a:r>
          </a:p>
          <a:p>
            <a:pPr marL="457200" lvl="1" indent="0">
              <a:buNone/>
            </a:pPr>
            <a:r>
              <a:rPr lang="sk-SK" sz="1800" dirty="0"/>
              <a:t>Prsník zachovávajúci výkon </a:t>
            </a:r>
          </a:p>
          <a:p>
            <a:pPr marL="457200" lvl="1" indent="0">
              <a:buNone/>
            </a:pPr>
            <a:r>
              <a:rPr lang="sk-SK" sz="1800" dirty="0"/>
              <a:t>Odstránenie celej prsnej </a:t>
            </a:r>
            <a:r>
              <a:rPr lang="sk-SK" sz="1800" dirty="0" smtClean="0"/>
              <a:t>žľazy </a:t>
            </a:r>
            <a:r>
              <a:rPr lang="sk-SK" sz="1800" dirty="0"/>
              <a:t>(</a:t>
            </a:r>
            <a:r>
              <a:rPr lang="sk-SK" sz="1800" dirty="0" smtClean="0"/>
              <a:t>mastektómia</a:t>
            </a:r>
            <a:r>
              <a:rPr lang="sk-SK" sz="1800" dirty="0"/>
              <a:t>)</a:t>
            </a:r>
          </a:p>
          <a:p>
            <a:pPr marL="457200" lvl="1" indent="0">
              <a:buNone/>
            </a:pPr>
            <a:endParaRPr lang="sk-SK" sz="1800" dirty="0"/>
          </a:p>
          <a:p>
            <a:pPr marL="396875" lvl="1" indent="-342900"/>
            <a:r>
              <a:rPr lang="sk-SK" sz="1800" dirty="0"/>
              <a:t>Odstránenie lymfatických uzlín</a:t>
            </a:r>
          </a:p>
          <a:p>
            <a:pPr marL="53975" lvl="1" indent="0">
              <a:buNone/>
            </a:pPr>
            <a:r>
              <a:rPr lang="sk-SK" sz="1800" dirty="0"/>
              <a:t>	Odstránenie strážnych lymfatických uzlín </a:t>
            </a:r>
          </a:p>
          <a:p>
            <a:pPr marL="53975" lvl="1" indent="0">
              <a:buNone/>
            </a:pPr>
            <a:r>
              <a:rPr lang="sk-SK" sz="1800" dirty="0"/>
              <a:t>	Vybratie všetkých uzlín z pazuchy (</a:t>
            </a:r>
            <a:r>
              <a:rPr lang="sk-SK" sz="1800" dirty="0" smtClean="0"/>
              <a:t>exenterácia)</a:t>
            </a:r>
            <a:endParaRPr lang="sk-SK" sz="1800" dirty="0"/>
          </a:p>
          <a:p>
            <a:pPr marL="53975" lvl="1" indent="0">
              <a:buNone/>
            </a:pPr>
            <a:r>
              <a:rPr lang="sk-SK" dirty="0"/>
              <a:t>	</a:t>
            </a:r>
          </a:p>
          <a:p>
            <a:pPr marL="53975" lvl="1" indent="0">
              <a:buNone/>
            </a:pPr>
            <a:endParaRPr lang="sk-SK" dirty="0"/>
          </a:p>
          <a:p>
            <a:pPr marL="457200" lvl="1" indent="0">
              <a:buNone/>
            </a:pPr>
            <a:endParaRPr lang="sk-SK" dirty="0"/>
          </a:p>
          <a:p>
            <a:pPr marL="457200" lvl="1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9498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9BFC-4F6F-4B45-AE21-5E698833C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Zaisťovacia liečba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C3693-1C9B-0440-9340-264152391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622518" cy="3416300"/>
          </a:xfrm>
        </p:spPr>
        <p:txBody>
          <a:bodyPr/>
          <a:lstStyle/>
          <a:p>
            <a:r>
              <a:rPr lang="sk-SK" dirty="0"/>
              <a:t>Cieľom je zníženie recidívy ochorenia</a:t>
            </a:r>
          </a:p>
          <a:p>
            <a:r>
              <a:rPr lang="sk-SK" dirty="0"/>
              <a:t>Závisí od výsledku histológie z operácie</a:t>
            </a:r>
          </a:p>
          <a:p>
            <a:r>
              <a:rPr lang="sk-SK" dirty="0"/>
              <a:t>Zohľadňujú sa rizikové </a:t>
            </a:r>
            <a:r>
              <a:rPr lang="sk-SK" dirty="0" smtClean="0"/>
              <a:t>faktory (</a:t>
            </a:r>
            <a:r>
              <a:rPr lang="sk-SK" dirty="0"/>
              <a:t>vysoké riziko: postihnuté uzliny, veľký nádor,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vysoká </a:t>
            </a:r>
            <a:r>
              <a:rPr lang="sk-SK" dirty="0"/>
              <a:t>schopnosť </a:t>
            </a:r>
            <a:r>
              <a:rPr lang="sk-SK" dirty="0" smtClean="0"/>
              <a:t>nádorových buniek deliť </a:t>
            </a:r>
            <a:r>
              <a:rPr lang="sk-SK" dirty="0"/>
              <a:t>sa, mladý vek...)</a:t>
            </a:r>
          </a:p>
          <a:p>
            <a:r>
              <a:rPr lang="sk-SK" dirty="0"/>
              <a:t>Čím bol nádor agresívnejší, tým náročnejšia je zaisťovacia liečba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3009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BC47D-8D42-944E-99F6-F2A8989B4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Zaisťovacia liečba</a:t>
            </a:r>
            <a:br>
              <a:rPr lang="sk-SK" dirty="0"/>
            </a:br>
            <a:endParaRPr lang="sk-S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DD6484-4C71-DB4F-A193-04916E9D0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/>
          <a:lstStyle/>
          <a:p>
            <a:r>
              <a:rPr lang="sk-SK" dirty="0"/>
              <a:t>Možnosti zaisťovacej liečby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59E28-554A-4242-9EE3-1325AC246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4954" y="3374136"/>
            <a:ext cx="4825158" cy="2645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Chemoterapia</a:t>
            </a:r>
          </a:p>
          <a:p>
            <a:pPr marL="0" indent="0">
              <a:buNone/>
            </a:pPr>
            <a:r>
              <a:rPr lang="sk-SK" dirty="0"/>
              <a:t>Biologická liečba</a:t>
            </a:r>
          </a:p>
          <a:p>
            <a:pPr marL="0" indent="0">
              <a:buNone/>
            </a:pPr>
            <a:r>
              <a:rPr lang="sk-SK" dirty="0"/>
              <a:t>Rádioterapia</a:t>
            </a:r>
          </a:p>
          <a:p>
            <a:pPr marL="0" indent="0">
              <a:buNone/>
            </a:pPr>
            <a:r>
              <a:rPr lang="sk-SK" dirty="0"/>
              <a:t>Hormonálna liečba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52A3CF8-7F5E-9F42-8CF8-69E5B37C7447}"/>
              </a:ext>
            </a:extLst>
          </p:cNvPr>
          <p:cNvGrpSpPr/>
          <p:nvPr/>
        </p:nvGrpSpPr>
        <p:grpSpPr>
          <a:xfrm>
            <a:off x="6337426" y="2453490"/>
            <a:ext cx="3856776" cy="3720974"/>
            <a:chOff x="6337426" y="2453490"/>
            <a:chExt cx="3856776" cy="3720974"/>
          </a:xfrm>
        </p:grpSpPr>
        <p:sp>
          <p:nvSpPr>
            <p:cNvPr id="13" name="Smiley Face 12">
              <a:extLst>
                <a:ext uri="{FF2B5EF4-FFF2-40B4-BE49-F238E27FC236}">
                  <a16:creationId xmlns:a16="http://schemas.microsoft.com/office/drawing/2014/main" id="{673EE2C9-CBFB-6142-90A9-DC8F187C2ADD}"/>
                </a:ext>
              </a:extLst>
            </p:cNvPr>
            <p:cNvSpPr/>
            <p:nvPr/>
          </p:nvSpPr>
          <p:spPr>
            <a:xfrm>
              <a:off x="6337426" y="2453490"/>
              <a:ext cx="3856776" cy="3720974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1C5088-24F0-914B-B844-30A51E53F88D}"/>
                </a:ext>
              </a:extLst>
            </p:cNvPr>
            <p:cNvSpPr txBox="1"/>
            <p:nvPr/>
          </p:nvSpPr>
          <p:spPr>
            <a:xfrm>
              <a:off x="7423842" y="3585173"/>
              <a:ext cx="5613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solidFill>
                    <a:schemeClr val="bg1"/>
                  </a:solidFill>
                </a:rPr>
                <a:t>ER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AAD88F9-4D4B-5345-A20C-2C0BDA365F4F}"/>
                </a:ext>
              </a:extLst>
            </p:cNvPr>
            <p:cNvSpPr txBox="1"/>
            <p:nvPr/>
          </p:nvSpPr>
          <p:spPr>
            <a:xfrm>
              <a:off x="8664262" y="3585173"/>
              <a:ext cx="5613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solidFill>
                    <a:schemeClr val="bg1"/>
                  </a:solidFill>
                </a:rPr>
                <a:t>PR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993793-D110-0741-A1B5-54FE9CEABC62}"/>
                </a:ext>
              </a:extLst>
            </p:cNvPr>
            <p:cNvSpPr txBox="1"/>
            <p:nvPr/>
          </p:nvSpPr>
          <p:spPr>
            <a:xfrm>
              <a:off x="7845926" y="5068282"/>
              <a:ext cx="839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>
                  <a:solidFill>
                    <a:schemeClr val="bg1"/>
                  </a:solidFill>
                </a:rPr>
                <a:t>HER2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520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{895E4BA6-E705-114A-9D84-A548ABC14415}tf10001076</Template>
  <TotalTime>0</TotalTime>
  <Words>580</Words>
  <Application>Microsoft Office PowerPoint</Application>
  <PresentationFormat>Widescreen</PresentationFormat>
  <Paragraphs>166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3</vt:lpstr>
      <vt:lpstr>Ion Boardroom</vt:lpstr>
      <vt:lpstr>Liečba karcinómu prsníka</vt:lpstr>
      <vt:lpstr>PowerPoint Presentation</vt:lpstr>
      <vt:lpstr>Rizikové faktory</vt:lpstr>
      <vt:lpstr>Diagnostika</vt:lpstr>
      <vt:lpstr>Diagnostika- samovyšetrenie prsníkov</vt:lpstr>
      <vt:lpstr>Liečba karcinómu prsníka</vt:lpstr>
      <vt:lpstr>Chirurgická liečba</vt:lpstr>
      <vt:lpstr>Zaisťovacia liečba</vt:lpstr>
      <vt:lpstr>Zaisťovacia liečba </vt:lpstr>
      <vt:lpstr>Chemoterapia</vt:lpstr>
      <vt:lpstr>Rádioterapia</vt:lpstr>
      <vt:lpstr>Biologická liečba</vt:lpstr>
      <vt:lpstr>Liečba ochorenia s metastázami</vt:lpstr>
      <vt:lpstr>Všeobecný prehľad liečby</vt:lpstr>
      <vt:lpstr>Hormonálna liečba</vt:lpstr>
      <vt:lpstr>Medián PFS dosiahnutý v klinických štúdiách fázy III u pacientov  s HR+, HER2– metastatickým karcinómom prsníka v 1. línii 1-16</vt:lpstr>
      <vt:lpstr>Hormonálna liečba I. a II. línia</vt:lpstr>
      <vt:lpstr>HER 2 pozitívny karcinóm prsníka</vt:lpstr>
      <vt:lpstr>HER 2 pozitívny karcinóm prsníka</vt:lpstr>
      <vt:lpstr>Tripple negatívny karcinóm prsníka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Rastislav Malejcik</dc:creator>
  <cp:lastModifiedBy>Daniska, Rastislav</cp:lastModifiedBy>
  <cp:revision>28</cp:revision>
  <dcterms:created xsi:type="dcterms:W3CDTF">2019-10-13T09:12:24Z</dcterms:created>
  <dcterms:modified xsi:type="dcterms:W3CDTF">2019-10-14T09:30:20Z</dcterms:modified>
</cp:coreProperties>
</file>